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1130" r:id="rId2"/>
    <p:sldId id="1158" r:id="rId3"/>
    <p:sldId id="1133" r:id="rId4"/>
    <p:sldId id="1131" r:id="rId5"/>
    <p:sldId id="1132" r:id="rId6"/>
    <p:sldId id="1135" r:id="rId7"/>
    <p:sldId id="1134" r:id="rId8"/>
    <p:sldId id="1144" r:id="rId9"/>
    <p:sldId id="1136" r:id="rId10"/>
    <p:sldId id="1157" r:id="rId11"/>
    <p:sldId id="1147" r:id="rId12"/>
    <p:sldId id="1145" r:id="rId13"/>
    <p:sldId id="1146" r:id="rId14"/>
    <p:sldId id="1148" r:id="rId15"/>
    <p:sldId id="1149" r:id="rId16"/>
    <p:sldId id="1150" r:id="rId17"/>
    <p:sldId id="1151" r:id="rId18"/>
    <p:sldId id="1152" r:id="rId19"/>
    <p:sldId id="1153" r:id="rId20"/>
    <p:sldId id="1154" r:id="rId21"/>
    <p:sldId id="1155" r:id="rId22"/>
    <p:sldId id="1156" r:id="rId23"/>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1"/>
    <p:restoredTop sz="94734"/>
  </p:normalViewPr>
  <p:slideViewPr>
    <p:cSldViewPr snapToGrid="0">
      <p:cViewPr>
        <p:scale>
          <a:sx n="116" d="100"/>
          <a:sy n="116" d="100"/>
        </p:scale>
        <p:origin x="320"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EFB8D-D094-0644-AC61-31A486E083E1}"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s-MX"/>
        </a:p>
      </dgm:t>
    </dgm:pt>
    <dgm:pt modelId="{B3AD8680-E7FE-C342-865D-49268116AFF3}">
      <dgm:prSet phldrT="[Texto]" custT="1"/>
      <dgm:spPr/>
      <dgm:t>
        <a:bodyPr/>
        <a:lstStyle/>
        <a:p>
          <a:r>
            <a:rPr lang="en-US" sz="1600" b="1" i="0" noProof="0"/>
            <a:t>Client-server application</a:t>
          </a:r>
          <a:r>
            <a:rPr lang="en-US" sz="1600" b="0" i="0" noProof="0"/>
            <a:t> with three major components:</a:t>
          </a:r>
          <a:endParaRPr lang="en-US" sz="1600" b="0" noProof="0" dirty="0"/>
        </a:p>
      </dgm:t>
    </dgm:pt>
    <dgm:pt modelId="{031BF97B-B429-C84B-97D9-3B78341BD7B2}" type="parTrans" cxnId="{5D5C09DF-3A5A-3944-A60D-CE007B790D23}">
      <dgm:prSet/>
      <dgm:spPr/>
      <dgm:t>
        <a:bodyPr/>
        <a:lstStyle/>
        <a:p>
          <a:endParaRPr lang="es-MX"/>
        </a:p>
      </dgm:t>
    </dgm:pt>
    <dgm:pt modelId="{F57029AB-E4A6-6240-8E42-B0699BF82FBE}" type="sibTrans" cxnId="{5D5C09DF-3A5A-3944-A60D-CE007B790D23}">
      <dgm:prSet/>
      <dgm:spPr/>
      <dgm:t>
        <a:bodyPr/>
        <a:lstStyle/>
        <a:p>
          <a:endParaRPr lang="es-MX"/>
        </a:p>
      </dgm:t>
    </dgm:pt>
    <dgm:pt modelId="{FBD180AF-7BA2-A64F-B724-0AF1A293966A}">
      <dgm:prSet phldrT="[Texto]" custT="1"/>
      <dgm:spPr/>
      <dgm:t>
        <a:bodyPr/>
        <a:lstStyle/>
        <a:p>
          <a:r>
            <a:rPr lang="es-MX" sz="3000"/>
            <a:t>Docker Images</a:t>
          </a:r>
          <a:endParaRPr lang="es-MX" sz="3000" dirty="0"/>
        </a:p>
      </dgm:t>
    </dgm:pt>
    <dgm:pt modelId="{92D77E82-0EC9-D542-ADD2-B71E77DD3A90}" type="parTrans" cxnId="{9547E8F9-D72A-2D4E-991F-2681CA4F8D0D}">
      <dgm:prSet/>
      <dgm:spPr/>
      <dgm:t>
        <a:bodyPr/>
        <a:lstStyle/>
        <a:p>
          <a:endParaRPr lang="es-MX"/>
        </a:p>
      </dgm:t>
    </dgm:pt>
    <dgm:pt modelId="{12F1B8D4-E7C9-9541-993F-E0F156306ACB}" type="sibTrans" cxnId="{9547E8F9-D72A-2D4E-991F-2681CA4F8D0D}">
      <dgm:prSet/>
      <dgm:spPr/>
      <dgm:t>
        <a:bodyPr/>
        <a:lstStyle/>
        <a:p>
          <a:endParaRPr lang="es-MX"/>
        </a:p>
      </dgm:t>
    </dgm:pt>
    <dgm:pt modelId="{20F1432F-598C-E147-9D08-5772A23A80A0}">
      <dgm:prSet phldrT="[Texto]" custT="1"/>
      <dgm:spPr/>
      <dgm:t>
        <a:bodyPr/>
        <a:lstStyle/>
        <a:p>
          <a:pPr>
            <a:buFont typeface="Arial" panose="020B0604020202020204" pitchFamily="34" charset="0"/>
            <a:buChar char="•"/>
          </a:pPr>
          <a:r>
            <a:rPr lang="en-US" sz="1800" b="1" i="0" noProof="0"/>
            <a:t>Read-only templates used to build containers</a:t>
          </a:r>
          <a:r>
            <a:rPr lang="en-US" sz="1800" b="0" i="0" noProof="0"/>
            <a:t>. </a:t>
          </a:r>
          <a:endParaRPr lang="en-US" sz="1800" noProof="0" dirty="0"/>
        </a:p>
      </dgm:t>
    </dgm:pt>
    <dgm:pt modelId="{06CB52B5-E465-994F-9941-462F9667CA04}" type="parTrans" cxnId="{260BA626-EA88-5346-8C23-4A65784588CF}">
      <dgm:prSet/>
      <dgm:spPr/>
      <dgm:t>
        <a:bodyPr/>
        <a:lstStyle/>
        <a:p>
          <a:endParaRPr lang="es-MX"/>
        </a:p>
      </dgm:t>
    </dgm:pt>
    <dgm:pt modelId="{CCB46DAD-ABBA-6746-BBC6-6D815DAB6416}" type="sibTrans" cxnId="{260BA626-EA88-5346-8C23-4A65784588CF}">
      <dgm:prSet/>
      <dgm:spPr/>
      <dgm:t>
        <a:bodyPr/>
        <a:lstStyle/>
        <a:p>
          <a:endParaRPr lang="es-MX"/>
        </a:p>
      </dgm:t>
    </dgm:pt>
    <dgm:pt modelId="{143F0537-E7A6-BB42-BA9E-5D190DCE2640}">
      <dgm:prSet phldrT="[Texto]" custT="1"/>
      <dgm:spPr/>
      <dgm:t>
        <a:bodyPr/>
        <a:lstStyle/>
        <a:p>
          <a:r>
            <a:rPr lang="es-MX" sz="3000"/>
            <a:t>Docker Hub &amp; Registries</a:t>
          </a:r>
          <a:endParaRPr lang="es-MX" sz="3000" dirty="0"/>
        </a:p>
      </dgm:t>
    </dgm:pt>
    <dgm:pt modelId="{D8EB5197-01DF-EF40-96A6-AF1F719EC117}" type="parTrans" cxnId="{8789C7D0-DBA8-C241-993A-B31D8C606198}">
      <dgm:prSet/>
      <dgm:spPr/>
      <dgm:t>
        <a:bodyPr/>
        <a:lstStyle/>
        <a:p>
          <a:endParaRPr lang="es-MX"/>
        </a:p>
      </dgm:t>
    </dgm:pt>
    <dgm:pt modelId="{9ABE94D3-CDD8-F041-AD94-CE2864A8C883}" type="sibTrans" cxnId="{8789C7D0-DBA8-C241-993A-B31D8C606198}">
      <dgm:prSet/>
      <dgm:spPr/>
      <dgm:t>
        <a:bodyPr/>
        <a:lstStyle/>
        <a:p>
          <a:endParaRPr lang="es-MX"/>
        </a:p>
      </dgm:t>
    </dgm:pt>
    <dgm:pt modelId="{7A2996BD-3BE5-3C41-A058-DC6BB4F66B38}">
      <dgm:prSet phldrT="[Texto]" custT="1"/>
      <dgm:spPr/>
      <dgm:t>
        <a:bodyPr/>
        <a:lstStyle/>
        <a:p>
          <a:r>
            <a:rPr lang="en-US" sz="1600" b="0" i="0" noProof="0"/>
            <a:t>Service provided by Docker for </a:t>
          </a:r>
          <a:r>
            <a:rPr lang="en-US" sz="1600" b="1" i="0" noProof="0"/>
            <a:t>finding and sharing container images</a:t>
          </a:r>
          <a:r>
            <a:rPr lang="en-US" sz="1600" b="0" i="0" noProof="0"/>
            <a:t> with your team. </a:t>
          </a:r>
          <a:endParaRPr lang="en-US" sz="1600" noProof="0" dirty="0"/>
        </a:p>
      </dgm:t>
    </dgm:pt>
    <dgm:pt modelId="{B1B8DD58-7047-0E43-B920-46E850DD6AB9}" type="parTrans" cxnId="{337737D2-F0D7-934B-9E67-3868A7D4B008}">
      <dgm:prSet/>
      <dgm:spPr/>
      <dgm:t>
        <a:bodyPr/>
        <a:lstStyle/>
        <a:p>
          <a:endParaRPr lang="es-MX"/>
        </a:p>
      </dgm:t>
    </dgm:pt>
    <dgm:pt modelId="{6D1C12E3-AF8E-9341-B551-882E9EBBAD50}" type="sibTrans" cxnId="{337737D2-F0D7-934B-9E67-3868A7D4B008}">
      <dgm:prSet/>
      <dgm:spPr/>
      <dgm:t>
        <a:bodyPr/>
        <a:lstStyle/>
        <a:p>
          <a:endParaRPr lang="es-MX"/>
        </a:p>
      </dgm:t>
    </dgm:pt>
    <dgm:pt modelId="{AF8DDB9F-9DB1-214C-977E-ED4C2B4A7034}">
      <dgm:prSet phldrT="[Texto]" custT="1"/>
      <dgm:spPr/>
      <dgm:t>
        <a:bodyPr/>
        <a:lstStyle/>
        <a:p>
          <a:pPr>
            <a:buFont typeface="+mj-lt"/>
            <a:buAutoNum type="arabicPeriod"/>
          </a:pPr>
          <a:r>
            <a:rPr lang="en-US" sz="1600" b="1" i="0" noProof="0"/>
            <a:t>Server -</a:t>
          </a:r>
          <a:r>
            <a:rPr lang="en-US" sz="1600" b="0" i="0" noProof="0"/>
            <a:t> long-running program called a </a:t>
          </a:r>
          <a:r>
            <a:rPr lang="en-US" sz="1600" b="1" i="0" noProof="0"/>
            <a:t>daemon process</a:t>
          </a:r>
          <a:endParaRPr lang="en-US" sz="1600" b="0" noProof="0" dirty="0"/>
        </a:p>
      </dgm:t>
    </dgm:pt>
    <dgm:pt modelId="{43A9324B-555E-0541-8B48-485D06A9966A}" type="parTrans" cxnId="{C0BCD9E2-3C72-E74C-BCF2-BC6E4C10261D}">
      <dgm:prSet/>
      <dgm:spPr/>
      <dgm:t>
        <a:bodyPr/>
        <a:lstStyle/>
        <a:p>
          <a:endParaRPr lang="es-MX"/>
        </a:p>
      </dgm:t>
    </dgm:pt>
    <dgm:pt modelId="{F80FE71A-31AA-8544-8E04-2BBD59332A8D}" type="sibTrans" cxnId="{C0BCD9E2-3C72-E74C-BCF2-BC6E4C10261D}">
      <dgm:prSet/>
      <dgm:spPr/>
      <dgm:t>
        <a:bodyPr/>
        <a:lstStyle/>
        <a:p>
          <a:endParaRPr lang="es-MX"/>
        </a:p>
      </dgm:t>
    </dgm:pt>
    <dgm:pt modelId="{9A612976-6226-1B4D-A824-624B60E84F8D}">
      <dgm:prSet phldrT="[Texto]" custT="1"/>
      <dgm:spPr/>
      <dgm:t>
        <a:bodyPr/>
        <a:lstStyle/>
        <a:p>
          <a:pPr>
            <a:buFont typeface="+mj-lt"/>
            <a:buAutoNum type="arabicPeriod"/>
          </a:pPr>
          <a:r>
            <a:rPr lang="en-US" sz="1600" b="1" i="0" noProof="0"/>
            <a:t>REST API -</a:t>
          </a:r>
          <a:r>
            <a:rPr lang="en-US" sz="1600" b="0" i="0" noProof="0"/>
            <a:t> specifies interfaces that programs can use to talk to the daemon and instruct it what to do</a:t>
          </a:r>
          <a:endParaRPr lang="en-US" sz="1600" b="0" noProof="0" dirty="0"/>
        </a:p>
      </dgm:t>
    </dgm:pt>
    <dgm:pt modelId="{B0F85A32-2983-8D45-B101-A470AF0D9966}" type="parTrans" cxnId="{0EAFA796-A6C6-104A-9F5E-C6D1966147B3}">
      <dgm:prSet/>
      <dgm:spPr/>
      <dgm:t>
        <a:bodyPr/>
        <a:lstStyle/>
        <a:p>
          <a:endParaRPr lang="es-MX"/>
        </a:p>
      </dgm:t>
    </dgm:pt>
    <dgm:pt modelId="{5C559996-277E-2349-94D9-9F34128CF652}" type="sibTrans" cxnId="{0EAFA796-A6C6-104A-9F5E-C6D1966147B3}">
      <dgm:prSet/>
      <dgm:spPr/>
      <dgm:t>
        <a:bodyPr/>
        <a:lstStyle/>
        <a:p>
          <a:endParaRPr lang="es-MX"/>
        </a:p>
      </dgm:t>
    </dgm:pt>
    <dgm:pt modelId="{8AC37B31-041E-7947-A201-F6E766ED5479}">
      <dgm:prSet phldrT="[Texto]" custT="1"/>
      <dgm:spPr/>
      <dgm:t>
        <a:bodyPr/>
        <a:lstStyle/>
        <a:p>
          <a:pPr>
            <a:buFont typeface="+mj-lt"/>
            <a:buAutoNum type="arabicPeriod"/>
          </a:pPr>
          <a:r>
            <a:rPr lang="en-US" sz="1600" b="1" i="0" noProof="0"/>
            <a:t>Command-line interface (CLI) client</a:t>
          </a:r>
          <a:endParaRPr lang="en-US" sz="1200" b="1" noProof="0" dirty="0"/>
        </a:p>
      </dgm:t>
    </dgm:pt>
    <dgm:pt modelId="{6AF949A7-CFFC-1342-B870-EE6DC1EAF721}" type="parTrans" cxnId="{018DF3DA-26CF-E542-ACEA-D0974F0E5B2F}">
      <dgm:prSet/>
      <dgm:spPr/>
      <dgm:t>
        <a:bodyPr/>
        <a:lstStyle/>
        <a:p>
          <a:endParaRPr lang="es-MX"/>
        </a:p>
      </dgm:t>
    </dgm:pt>
    <dgm:pt modelId="{95CCB657-180E-DA42-B55D-553E25417ED3}" type="sibTrans" cxnId="{018DF3DA-26CF-E542-ACEA-D0974F0E5B2F}">
      <dgm:prSet/>
      <dgm:spPr/>
      <dgm:t>
        <a:bodyPr/>
        <a:lstStyle/>
        <a:p>
          <a:endParaRPr lang="es-MX"/>
        </a:p>
      </dgm:t>
    </dgm:pt>
    <dgm:pt modelId="{082C1F26-18D4-F943-9427-D7447F3BDA6A}">
      <dgm:prSet phldrT="[Texto]" custT="1"/>
      <dgm:spPr/>
      <dgm:t>
        <a:bodyPr/>
        <a:lstStyle/>
        <a:p>
          <a:r>
            <a:rPr lang="es-MX" sz="3000"/>
            <a:t>Docker Engine</a:t>
          </a:r>
          <a:endParaRPr lang="es-MX" sz="3000" dirty="0"/>
        </a:p>
      </dgm:t>
    </dgm:pt>
    <dgm:pt modelId="{4C911E8A-2873-FD40-BB6F-5915678F82FC}" type="sibTrans" cxnId="{661B9BA8-22BE-8C41-A8B3-9A1592BFB52D}">
      <dgm:prSet/>
      <dgm:spPr/>
      <dgm:t>
        <a:bodyPr/>
        <a:lstStyle/>
        <a:p>
          <a:endParaRPr lang="es-MX"/>
        </a:p>
      </dgm:t>
    </dgm:pt>
    <dgm:pt modelId="{D184FC51-4F1F-EC4E-98C7-2B1BB6E958AF}" type="parTrans" cxnId="{661B9BA8-22BE-8C41-A8B3-9A1592BFB52D}">
      <dgm:prSet/>
      <dgm:spPr/>
      <dgm:t>
        <a:bodyPr/>
        <a:lstStyle/>
        <a:p>
          <a:endParaRPr lang="es-MX"/>
        </a:p>
      </dgm:t>
    </dgm:pt>
    <dgm:pt modelId="{234241BA-3F3F-5D43-B843-6D92859E66C1}">
      <dgm:prSet phldrT="[Texto]" custT="1"/>
      <dgm:spPr/>
      <dgm:t>
        <a:bodyPr/>
        <a:lstStyle/>
        <a:p>
          <a:pPr>
            <a:buFont typeface="Arial" panose="020B0604020202020204" pitchFamily="34" charset="0"/>
            <a:buChar char="•"/>
          </a:pPr>
          <a:r>
            <a:rPr lang="en-US" sz="1800" b="1" i="0" noProof="0"/>
            <a:t>Containers are runnable instances of images</a:t>
          </a:r>
          <a:r>
            <a:rPr lang="en-US" sz="1800" b="0" i="0" noProof="0"/>
            <a:t> that isolate and secure the application environment.</a:t>
          </a:r>
          <a:endParaRPr lang="en-US" sz="1800" noProof="0" dirty="0"/>
        </a:p>
      </dgm:t>
    </dgm:pt>
    <dgm:pt modelId="{B24C661B-8805-474A-A7AF-8640C3509CF2}" type="parTrans" cxnId="{CCB24FD9-C9A6-9940-AA09-045D66C4F385}">
      <dgm:prSet/>
      <dgm:spPr/>
      <dgm:t>
        <a:bodyPr/>
        <a:lstStyle/>
        <a:p>
          <a:endParaRPr lang="es-MX"/>
        </a:p>
      </dgm:t>
    </dgm:pt>
    <dgm:pt modelId="{1B85BF80-0CE8-1349-896E-7ED8FC170FFC}" type="sibTrans" cxnId="{CCB24FD9-C9A6-9940-AA09-045D66C4F385}">
      <dgm:prSet/>
      <dgm:spPr/>
      <dgm:t>
        <a:bodyPr/>
        <a:lstStyle/>
        <a:p>
          <a:endParaRPr lang="es-MX"/>
        </a:p>
      </dgm:t>
    </dgm:pt>
    <dgm:pt modelId="{E1156633-B621-FD44-8418-317E60D9EBC5}">
      <dgm:prSet phldrT="[Texto]" custT="1"/>
      <dgm:spPr/>
      <dgm:t>
        <a:bodyPr/>
        <a:lstStyle/>
        <a:p>
          <a:r>
            <a:rPr lang="en-US" sz="1600" b="0" i="0" noProof="0"/>
            <a:t>It is the world’s largest library (container registry) and community for container images.</a:t>
          </a:r>
          <a:endParaRPr lang="en-US" sz="1600" noProof="0" dirty="0"/>
        </a:p>
      </dgm:t>
    </dgm:pt>
    <dgm:pt modelId="{D52C8D0B-466A-DC46-BADB-A79D1C18908F}" type="parTrans" cxnId="{4A2425C1-4DFF-E742-A212-61556E2770F4}">
      <dgm:prSet/>
      <dgm:spPr/>
      <dgm:t>
        <a:bodyPr/>
        <a:lstStyle/>
        <a:p>
          <a:endParaRPr lang="es-MX"/>
        </a:p>
      </dgm:t>
    </dgm:pt>
    <dgm:pt modelId="{531E812E-AC15-7549-8821-77354C5EB30C}" type="sibTrans" cxnId="{4A2425C1-4DFF-E742-A212-61556E2770F4}">
      <dgm:prSet/>
      <dgm:spPr/>
      <dgm:t>
        <a:bodyPr/>
        <a:lstStyle/>
        <a:p>
          <a:endParaRPr lang="es-MX"/>
        </a:p>
      </dgm:t>
    </dgm:pt>
    <dgm:pt modelId="{48FCEB90-BC07-8F41-A145-F48240B3F8FD}">
      <dgm:prSet phldrT="[Texto]" custT="1"/>
      <dgm:spPr/>
      <dgm:t>
        <a:bodyPr/>
        <a:lstStyle/>
        <a:p>
          <a:r>
            <a:rPr lang="en-US" sz="1600" noProof="0"/>
            <a:t>https://hub.docker.com/</a:t>
          </a:r>
          <a:endParaRPr lang="en-US" sz="1600" noProof="0" dirty="0"/>
        </a:p>
      </dgm:t>
    </dgm:pt>
    <dgm:pt modelId="{7D0C5860-91BE-1246-9961-544CD7339E9B}" type="parTrans" cxnId="{9141D7BD-E947-E144-956A-D01321C323B2}">
      <dgm:prSet/>
      <dgm:spPr/>
      <dgm:t>
        <a:bodyPr/>
        <a:lstStyle/>
        <a:p>
          <a:endParaRPr lang="es-MX"/>
        </a:p>
      </dgm:t>
    </dgm:pt>
    <dgm:pt modelId="{1F9266F9-DDF0-5A45-8FC5-AA4E465A3D65}" type="sibTrans" cxnId="{9141D7BD-E947-E144-956A-D01321C323B2}">
      <dgm:prSet/>
      <dgm:spPr/>
      <dgm:t>
        <a:bodyPr/>
        <a:lstStyle/>
        <a:p>
          <a:endParaRPr lang="es-MX"/>
        </a:p>
      </dgm:t>
    </dgm:pt>
    <dgm:pt modelId="{DB0A6CE4-9CAC-EF4C-B1C9-2A1C82E13719}" type="pres">
      <dgm:prSet presAssocID="{29FEFB8D-D094-0644-AC61-31A486E083E1}" presName="Name0" presStyleCnt="0">
        <dgm:presLayoutVars>
          <dgm:dir/>
          <dgm:animLvl val="lvl"/>
          <dgm:resizeHandles val="exact"/>
        </dgm:presLayoutVars>
      </dgm:prSet>
      <dgm:spPr/>
    </dgm:pt>
    <dgm:pt modelId="{15041003-1ABE-3B4F-BCCF-1E85882941F4}" type="pres">
      <dgm:prSet presAssocID="{082C1F26-18D4-F943-9427-D7447F3BDA6A}" presName="linNode" presStyleCnt="0"/>
      <dgm:spPr/>
    </dgm:pt>
    <dgm:pt modelId="{8A7CA4DF-6778-244C-9ADC-44EAEFC50AC4}" type="pres">
      <dgm:prSet presAssocID="{082C1F26-18D4-F943-9427-D7447F3BDA6A}" presName="parentText" presStyleLbl="node1" presStyleIdx="0" presStyleCnt="3" custAng="0" custScaleX="72752">
        <dgm:presLayoutVars>
          <dgm:chMax val="1"/>
          <dgm:bulletEnabled val="1"/>
        </dgm:presLayoutVars>
      </dgm:prSet>
      <dgm:spPr/>
    </dgm:pt>
    <dgm:pt modelId="{7C1AFA84-6A8B-EF47-A1FD-63D01BA80752}" type="pres">
      <dgm:prSet presAssocID="{082C1F26-18D4-F943-9427-D7447F3BDA6A}" presName="descendantText" presStyleLbl="alignAccFollowNode1" presStyleIdx="0" presStyleCnt="3" custScaleY="117403">
        <dgm:presLayoutVars>
          <dgm:bulletEnabled val="1"/>
        </dgm:presLayoutVars>
      </dgm:prSet>
      <dgm:spPr/>
    </dgm:pt>
    <dgm:pt modelId="{99E420B7-400E-2146-A4B3-4E65628CAB25}" type="pres">
      <dgm:prSet presAssocID="{4C911E8A-2873-FD40-BB6F-5915678F82FC}" presName="sp" presStyleCnt="0"/>
      <dgm:spPr/>
    </dgm:pt>
    <dgm:pt modelId="{AD4AD0B4-F86B-F94A-B412-5A6165F92EF8}" type="pres">
      <dgm:prSet presAssocID="{FBD180AF-7BA2-A64F-B724-0AF1A293966A}" presName="linNode" presStyleCnt="0"/>
      <dgm:spPr/>
    </dgm:pt>
    <dgm:pt modelId="{EA3A8D23-BEFF-4544-8A4A-887257477D3F}" type="pres">
      <dgm:prSet presAssocID="{FBD180AF-7BA2-A64F-B724-0AF1A293966A}" presName="parentText" presStyleLbl="node1" presStyleIdx="1" presStyleCnt="3" custAng="0" custScaleX="72752">
        <dgm:presLayoutVars>
          <dgm:chMax val="1"/>
          <dgm:bulletEnabled val="1"/>
        </dgm:presLayoutVars>
      </dgm:prSet>
      <dgm:spPr/>
    </dgm:pt>
    <dgm:pt modelId="{940FAA2B-9FCA-CB4F-80B9-C5154F7C969C}" type="pres">
      <dgm:prSet presAssocID="{FBD180AF-7BA2-A64F-B724-0AF1A293966A}" presName="descendantText" presStyleLbl="alignAccFollowNode1" presStyleIdx="1" presStyleCnt="3" custScaleY="117403">
        <dgm:presLayoutVars>
          <dgm:bulletEnabled val="1"/>
        </dgm:presLayoutVars>
      </dgm:prSet>
      <dgm:spPr/>
    </dgm:pt>
    <dgm:pt modelId="{E587A165-2F6F-0545-9960-4AB7A7543FB2}" type="pres">
      <dgm:prSet presAssocID="{12F1B8D4-E7C9-9541-993F-E0F156306ACB}" presName="sp" presStyleCnt="0"/>
      <dgm:spPr/>
    </dgm:pt>
    <dgm:pt modelId="{23E454EA-330F-3F4C-8F15-E2A8C108814A}" type="pres">
      <dgm:prSet presAssocID="{143F0537-E7A6-BB42-BA9E-5D190DCE2640}" presName="linNode" presStyleCnt="0"/>
      <dgm:spPr/>
    </dgm:pt>
    <dgm:pt modelId="{72EBB4F3-EAAA-0C41-A5EA-8273A02FF84A}" type="pres">
      <dgm:prSet presAssocID="{143F0537-E7A6-BB42-BA9E-5D190DCE2640}" presName="parentText" presStyleLbl="node1" presStyleIdx="2" presStyleCnt="3" custAng="0" custScaleX="72752">
        <dgm:presLayoutVars>
          <dgm:chMax val="1"/>
          <dgm:bulletEnabled val="1"/>
        </dgm:presLayoutVars>
      </dgm:prSet>
      <dgm:spPr/>
    </dgm:pt>
    <dgm:pt modelId="{3ECF9C16-E24A-0048-8105-5C5365F1A495}" type="pres">
      <dgm:prSet presAssocID="{143F0537-E7A6-BB42-BA9E-5D190DCE2640}" presName="descendantText" presStyleLbl="alignAccFollowNode1" presStyleIdx="2" presStyleCnt="3" custScaleY="117403">
        <dgm:presLayoutVars>
          <dgm:bulletEnabled val="1"/>
        </dgm:presLayoutVars>
      </dgm:prSet>
      <dgm:spPr/>
    </dgm:pt>
  </dgm:ptLst>
  <dgm:cxnLst>
    <dgm:cxn modelId="{D87BC504-DAD6-3642-9E15-A9927511A726}" type="presOf" srcId="{29FEFB8D-D094-0644-AC61-31A486E083E1}" destId="{DB0A6CE4-9CAC-EF4C-B1C9-2A1C82E13719}" srcOrd="0" destOrd="0" presId="urn:microsoft.com/office/officeart/2005/8/layout/vList5"/>
    <dgm:cxn modelId="{260BA626-EA88-5346-8C23-4A65784588CF}" srcId="{FBD180AF-7BA2-A64F-B724-0AF1A293966A}" destId="{20F1432F-598C-E147-9D08-5772A23A80A0}" srcOrd="0" destOrd="0" parTransId="{06CB52B5-E465-994F-9941-462F9667CA04}" sibTransId="{CCB46DAD-ABBA-6746-BBC6-6D815DAB6416}"/>
    <dgm:cxn modelId="{7247AD32-B6B8-F54C-ADE4-FE337684E415}" type="presOf" srcId="{AF8DDB9F-9DB1-214C-977E-ED4C2B4A7034}" destId="{7C1AFA84-6A8B-EF47-A1FD-63D01BA80752}" srcOrd="0" destOrd="1" presId="urn:microsoft.com/office/officeart/2005/8/layout/vList5"/>
    <dgm:cxn modelId="{33E14B3D-4C07-3843-B760-BD385093B336}" type="presOf" srcId="{B3AD8680-E7FE-C342-865D-49268116AFF3}" destId="{7C1AFA84-6A8B-EF47-A1FD-63D01BA80752}" srcOrd="0" destOrd="0" presId="urn:microsoft.com/office/officeart/2005/8/layout/vList5"/>
    <dgm:cxn modelId="{FC650E44-BE21-EC47-A95A-86FF5E30AD8C}" type="presOf" srcId="{234241BA-3F3F-5D43-B843-6D92859E66C1}" destId="{940FAA2B-9FCA-CB4F-80B9-C5154F7C969C}" srcOrd="0" destOrd="1" presId="urn:microsoft.com/office/officeart/2005/8/layout/vList5"/>
    <dgm:cxn modelId="{FAD91D49-E2CE-6547-BDA0-ECFE45C907CF}" type="presOf" srcId="{8AC37B31-041E-7947-A201-F6E766ED5479}" destId="{7C1AFA84-6A8B-EF47-A1FD-63D01BA80752}" srcOrd="0" destOrd="3" presId="urn:microsoft.com/office/officeart/2005/8/layout/vList5"/>
    <dgm:cxn modelId="{CA425F4A-2F74-8B46-A25B-5982D3E43739}" type="presOf" srcId="{20F1432F-598C-E147-9D08-5772A23A80A0}" destId="{940FAA2B-9FCA-CB4F-80B9-C5154F7C969C}" srcOrd="0" destOrd="0" presId="urn:microsoft.com/office/officeart/2005/8/layout/vList5"/>
    <dgm:cxn modelId="{8217257F-824B-5B43-8478-B0BFFEBEE7BC}" type="presOf" srcId="{143F0537-E7A6-BB42-BA9E-5D190DCE2640}" destId="{72EBB4F3-EAAA-0C41-A5EA-8273A02FF84A}" srcOrd="0" destOrd="0" presId="urn:microsoft.com/office/officeart/2005/8/layout/vList5"/>
    <dgm:cxn modelId="{9DABC081-ED49-9940-B439-26E386A2CF6D}" type="presOf" srcId="{082C1F26-18D4-F943-9427-D7447F3BDA6A}" destId="{8A7CA4DF-6778-244C-9ADC-44EAEFC50AC4}" srcOrd="0" destOrd="0" presId="urn:microsoft.com/office/officeart/2005/8/layout/vList5"/>
    <dgm:cxn modelId="{0EAFA796-A6C6-104A-9F5E-C6D1966147B3}" srcId="{B3AD8680-E7FE-C342-865D-49268116AFF3}" destId="{9A612976-6226-1B4D-A824-624B60E84F8D}" srcOrd="1" destOrd="0" parTransId="{B0F85A32-2983-8D45-B101-A470AF0D9966}" sibTransId="{5C559996-277E-2349-94D9-9F34128CF652}"/>
    <dgm:cxn modelId="{42EEBA9B-313A-C247-AEAC-E3409BA78232}" type="presOf" srcId="{9A612976-6226-1B4D-A824-624B60E84F8D}" destId="{7C1AFA84-6A8B-EF47-A1FD-63D01BA80752}" srcOrd="0" destOrd="2" presId="urn:microsoft.com/office/officeart/2005/8/layout/vList5"/>
    <dgm:cxn modelId="{9048289D-FA77-5A4B-9173-9947D995BA43}" type="presOf" srcId="{E1156633-B621-FD44-8418-317E60D9EBC5}" destId="{3ECF9C16-E24A-0048-8105-5C5365F1A495}" srcOrd="0" destOrd="1" presId="urn:microsoft.com/office/officeart/2005/8/layout/vList5"/>
    <dgm:cxn modelId="{661B9BA8-22BE-8C41-A8B3-9A1592BFB52D}" srcId="{29FEFB8D-D094-0644-AC61-31A486E083E1}" destId="{082C1F26-18D4-F943-9427-D7447F3BDA6A}" srcOrd="0" destOrd="0" parTransId="{D184FC51-4F1F-EC4E-98C7-2B1BB6E958AF}" sibTransId="{4C911E8A-2873-FD40-BB6F-5915678F82FC}"/>
    <dgm:cxn modelId="{9141D7BD-E947-E144-956A-D01321C323B2}" srcId="{143F0537-E7A6-BB42-BA9E-5D190DCE2640}" destId="{48FCEB90-BC07-8F41-A145-F48240B3F8FD}" srcOrd="2" destOrd="0" parTransId="{7D0C5860-91BE-1246-9961-544CD7339E9B}" sibTransId="{1F9266F9-DDF0-5A45-8FC5-AA4E465A3D65}"/>
    <dgm:cxn modelId="{4A2425C1-4DFF-E742-A212-61556E2770F4}" srcId="{143F0537-E7A6-BB42-BA9E-5D190DCE2640}" destId="{E1156633-B621-FD44-8418-317E60D9EBC5}" srcOrd="1" destOrd="0" parTransId="{D52C8D0B-466A-DC46-BADB-A79D1C18908F}" sibTransId="{531E812E-AC15-7549-8821-77354C5EB30C}"/>
    <dgm:cxn modelId="{8789C7D0-DBA8-C241-993A-B31D8C606198}" srcId="{29FEFB8D-D094-0644-AC61-31A486E083E1}" destId="{143F0537-E7A6-BB42-BA9E-5D190DCE2640}" srcOrd="2" destOrd="0" parTransId="{D8EB5197-01DF-EF40-96A6-AF1F719EC117}" sibTransId="{9ABE94D3-CDD8-F041-AD94-CE2864A8C883}"/>
    <dgm:cxn modelId="{337737D2-F0D7-934B-9E67-3868A7D4B008}" srcId="{143F0537-E7A6-BB42-BA9E-5D190DCE2640}" destId="{7A2996BD-3BE5-3C41-A058-DC6BB4F66B38}" srcOrd="0" destOrd="0" parTransId="{B1B8DD58-7047-0E43-B920-46E850DD6AB9}" sibTransId="{6D1C12E3-AF8E-9341-B551-882E9EBBAD50}"/>
    <dgm:cxn modelId="{CCB24FD9-C9A6-9940-AA09-045D66C4F385}" srcId="{FBD180AF-7BA2-A64F-B724-0AF1A293966A}" destId="{234241BA-3F3F-5D43-B843-6D92859E66C1}" srcOrd="1" destOrd="0" parTransId="{B24C661B-8805-474A-A7AF-8640C3509CF2}" sibTransId="{1B85BF80-0CE8-1349-896E-7ED8FC170FFC}"/>
    <dgm:cxn modelId="{018DF3DA-26CF-E542-ACEA-D0974F0E5B2F}" srcId="{B3AD8680-E7FE-C342-865D-49268116AFF3}" destId="{8AC37B31-041E-7947-A201-F6E766ED5479}" srcOrd="2" destOrd="0" parTransId="{6AF949A7-CFFC-1342-B870-EE6DC1EAF721}" sibTransId="{95CCB657-180E-DA42-B55D-553E25417ED3}"/>
    <dgm:cxn modelId="{5D5C09DF-3A5A-3944-A60D-CE007B790D23}" srcId="{082C1F26-18D4-F943-9427-D7447F3BDA6A}" destId="{B3AD8680-E7FE-C342-865D-49268116AFF3}" srcOrd="0" destOrd="0" parTransId="{031BF97B-B429-C84B-97D9-3B78341BD7B2}" sibTransId="{F57029AB-E4A6-6240-8E42-B0699BF82FBE}"/>
    <dgm:cxn modelId="{C0BCD9E2-3C72-E74C-BCF2-BC6E4C10261D}" srcId="{B3AD8680-E7FE-C342-865D-49268116AFF3}" destId="{AF8DDB9F-9DB1-214C-977E-ED4C2B4A7034}" srcOrd="0" destOrd="0" parTransId="{43A9324B-555E-0541-8B48-485D06A9966A}" sibTransId="{F80FE71A-31AA-8544-8E04-2BBD59332A8D}"/>
    <dgm:cxn modelId="{8DA2C9E9-3252-EC49-B2C0-36BC4DABC9F9}" type="presOf" srcId="{7A2996BD-3BE5-3C41-A058-DC6BB4F66B38}" destId="{3ECF9C16-E24A-0048-8105-5C5365F1A495}" srcOrd="0" destOrd="0" presId="urn:microsoft.com/office/officeart/2005/8/layout/vList5"/>
    <dgm:cxn modelId="{F5D8D8EE-074A-C949-9DFF-8593255C65C1}" type="presOf" srcId="{FBD180AF-7BA2-A64F-B724-0AF1A293966A}" destId="{EA3A8D23-BEFF-4544-8A4A-887257477D3F}" srcOrd="0" destOrd="0" presId="urn:microsoft.com/office/officeart/2005/8/layout/vList5"/>
    <dgm:cxn modelId="{818BA0EF-D338-0D49-825F-FD7B7BC5F40F}" type="presOf" srcId="{48FCEB90-BC07-8F41-A145-F48240B3F8FD}" destId="{3ECF9C16-E24A-0048-8105-5C5365F1A495}" srcOrd="0" destOrd="2" presId="urn:microsoft.com/office/officeart/2005/8/layout/vList5"/>
    <dgm:cxn modelId="{9547E8F9-D72A-2D4E-991F-2681CA4F8D0D}" srcId="{29FEFB8D-D094-0644-AC61-31A486E083E1}" destId="{FBD180AF-7BA2-A64F-B724-0AF1A293966A}" srcOrd="1" destOrd="0" parTransId="{92D77E82-0EC9-D542-ADD2-B71E77DD3A90}" sibTransId="{12F1B8D4-E7C9-9541-993F-E0F156306ACB}"/>
    <dgm:cxn modelId="{61246915-9A86-0940-B906-6E7395DB0B77}" type="presParOf" srcId="{DB0A6CE4-9CAC-EF4C-B1C9-2A1C82E13719}" destId="{15041003-1ABE-3B4F-BCCF-1E85882941F4}" srcOrd="0" destOrd="0" presId="urn:microsoft.com/office/officeart/2005/8/layout/vList5"/>
    <dgm:cxn modelId="{C5722EF1-AA4B-7946-B8AD-A182903836F1}" type="presParOf" srcId="{15041003-1ABE-3B4F-BCCF-1E85882941F4}" destId="{8A7CA4DF-6778-244C-9ADC-44EAEFC50AC4}" srcOrd="0" destOrd="0" presId="urn:microsoft.com/office/officeart/2005/8/layout/vList5"/>
    <dgm:cxn modelId="{6E0B2902-F848-7E45-8CA3-884A6F727086}" type="presParOf" srcId="{15041003-1ABE-3B4F-BCCF-1E85882941F4}" destId="{7C1AFA84-6A8B-EF47-A1FD-63D01BA80752}" srcOrd="1" destOrd="0" presId="urn:microsoft.com/office/officeart/2005/8/layout/vList5"/>
    <dgm:cxn modelId="{AA545DD2-F8A7-4247-81D4-61A13BDDCFD7}" type="presParOf" srcId="{DB0A6CE4-9CAC-EF4C-B1C9-2A1C82E13719}" destId="{99E420B7-400E-2146-A4B3-4E65628CAB25}" srcOrd="1" destOrd="0" presId="urn:microsoft.com/office/officeart/2005/8/layout/vList5"/>
    <dgm:cxn modelId="{8859B8FA-4343-7741-BA21-5BDF562A7486}" type="presParOf" srcId="{DB0A6CE4-9CAC-EF4C-B1C9-2A1C82E13719}" destId="{AD4AD0B4-F86B-F94A-B412-5A6165F92EF8}" srcOrd="2" destOrd="0" presId="urn:microsoft.com/office/officeart/2005/8/layout/vList5"/>
    <dgm:cxn modelId="{5D7DA4D5-7912-7743-AF78-CE22FCA06EDD}" type="presParOf" srcId="{AD4AD0B4-F86B-F94A-B412-5A6165F92EF8}" destId="{EA3A8D23-BEFF-4544-8A4A-887257477D3F}" srcOrd="0" destOrd="0" presId="urn:microsoft.com/office/officeart/2005/8/layout/vList5"/>
    <dgm:cxn modelId="{3B909AEB-6BA7-B54B-9693-E3FC2CA7027F}" type="presParOf" srcId="{AD4AD0B4-F86B-F94A-B412-5A6165F92EF8}" destId="{940FAA2B-9FCA-CB4F-80B9-C5154F7C969C}" srcOrd="1" destOrd="0" presId="urn:microsoft.com/office/officeart/2005/8/layout/vList5"/>
    <dgm:cxn modelId="{DA7D1D19-5807-4A49-A4A1-045CB08AADDE}" type="presParOf" srcId="{DB0A6CE4-9CAC-EF4C-B1C9-2A1C82E13719}" destId="{E587A165-2F6F-0545-9960-4AB7A7543FB2}" srcOrd="3" destOrd="0" presId="urn:microsoft.com/office/officeart/2005/8/layout/vList5"/>
    <dgm:cxn modelId="{25E1E696-A366-A14D-A335-8D5849E86E35}" type="presParOf" srcId="{DB0A6CE4-9CAC-EF4C-B1C9-2A1C82E13719}" destId="{23E454EA-330F-3F4C-8F15-E2A8C108814A}" srcOrd="4" destOrd="0" presId="urn:microsoft.com/office/officeart/2005/8/layout/vList5"/>
    <dgm:cxn modelId="{50B7037C-7520-734F-805C-2C6D886DC185}" type="presParOf" srcId="{23E454EA-330F-3F4C-8F15-E2A8C108814A}" destId="{72EBB4F3-EAAA-0C41-A5EA-8273A02FF84A}" srcOrd="0" destOrd="0" presId="urn:microsoft.com/office/officeart/2005/8/layout/vList5"/>
    <dgm:cxn modelId="{BAF06628-E2C1-0A4D-90AD-33CF1054D8FB}" type="presParOf" srcId="{23E454EA-330F-3F4C-8F15-E2A8C108814A}" destId="{3ECF9C16-E24A-0048-8105-5C5365F1A49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AFA84-6A8B-EF47-A1FD-63D01BA80752}">
      <dsp:nvSpPr>
        <dsp:cNvPr id="0" name=""/>
        <dsp:cNvSpPr/>
      </dsp:nvSpPr>
      <dsp:spPr>
        <a:xfrm rot="5400000">
          <a:off x="5185367" y="-2257097"/>
          <a:ext cx="1329466" cy="59339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i="0" kern="1200" noProof="0"/>
            <a:t>Client-server application</a:t>
          </a:r>
          <a:r>
            <a:rPr lang="en-US" sz="1600" b="0" i="0" kern="1200" noProof="0"/>
            <a:t> with three major components:</a:t>
          </a:r>
          <a:endParaRPr lang="en-US" sz="1600" b="0" kern="1200" noProof="0" dirty="0"/>
        </a:p>
        <a:p>
          <a:pPr marL="342900" lvl="2" indent="-171450" algn="l" defTabSz="711200">
            <a:lnSpc>
              <a:spcPct val="90000"/>
            </a:lnSpc>
            <a:spcBef>
              <a:spcPct val="0"/>
            </a:spcBef>
            <a:spcAft>
              <a:spcPct val="15000"/>
            </a:spcAft>
            <a:buFont typeface="+mj-lt"/>
            <a:buAutoNum type="arabicPeriod"/>
          </a:pPr>
          <a:r>
            <a:rPr lang="en-US" sz="1600" b="1" i="0" kern="1200" noProof="0"/>
            <a:t>Server -</a:t>
          </a:r>
          <a:r>
            <a:rPr lang="en-US" sz="1600" b="0" i="0" kern="1200" noProof="0"/>
            <a:t> long-running program called a </a:t>
          </a:r>
          <a:r>
            <a:rPr lang="en-US" sz="1600" b="1" i="0" kern="1200" noProof="0"/>
            <a:t>daemon process</a:t>
          </a:r>
          <a:endParaRPr lang="en-US" sz="1600" b="0" kern="1200" noProof="0" dirty="0"/>
        </a:p>
        <a:p>
          <a:pPr marL="342900" lvl="2" indent="-171450" algn="l" defTabSz="711200">
            <a:lnSpc>
              <a:spcPct val="90000"/>
            </a:lnSpc>
            <a:spcBef>
              <a:spcPct val="0"/>
            </a:spcBef>
            <a:spcAft>
              <a:spcPct val="15000"/>
            </a:spcAft>
            <a:buFont typeface="+mj-lt"/>
            <a:buAutoNum type="arabicPeriod"/>
          </a:pPr>
          <a:r>
            <a:rPr lang="en-US" sz="1600" b="1" i="0" kern="1200" noProof="0"/>
            <a:t>REST API -</a:t>
          </a:r>
          <a:r>
            <a:rPr lang="en-US" sz="1600" b="0" i="0" kern="1200" noProof="0"/>
            <a:t> specifies interfaces that programs can use to talk to the daemon and instruct it what to do</a:t>
          </a:r>
          <a:endParaRPr lang="en-US" sz="1600" b="0" kern="1200" noProof="0" dirty="0"/>
        </a:p>
        <a:p>
          <a:pPr marL="342900" lvl="2" indent="-171450" algn="l" defTabSz="711200">
            <a:lnSpc>
              <a:spcPct val="90000"/>
            </a:lnSpc>
            <a:spcBef>
              <a:spcPct val="0"/>
            </a:spcBef>
            <a:spcAft>
              <a:spcPct val="15000"/>
            </a:spcAft>
            <a:buFont typeface="+mj-lt"/>
            <a:buAutoNum type="arabicPeriod"/>
          </a:pPr>
          <a:r>
            <a:rPr lang="en-US" sz="1600" b="1" i="0" kern="1200" noProof="0"/>
            <a:t>Command-line interface (CLI) client</a:t>
          </a:r>
          <a:endParaRPr lang="en-US" sz="1200" b="1" kern="1200" noProof="0" dirty="0"/>
        </a:p>
      </dsp:txBody>
      <dsp:txXfrm rot="-5400000">
        <a:off x="2883112" y="110057"/>
        <a:ext cx="5869078" cy="1199668"/>
      </dsp:txXfrm>
    </dsp:sp>
    <dsp:sp modelId="{8A7CA4DF-6778-244C-9ADC-44EAEFC50AC4}">
      <dsp:nvSpPr>
        <dsp:cNvPr id="0" name=""/>
        <dsp:cNvSpPr/>
      </dsp:nvSpPr>
      <dsp:spPr>
        <a:xfrm>
          <a:off x="454750" y="2144"/>
          <a:ext cx="2428361" cy="14154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s-MX" sz="3000" kern="1200"/>
            <a:t>Docker Engine</a:t>
          </a:r>
          <a:endParaRPr lang="es-MX" sz="3000" kern="1200" dirty="0"/>
        </a:p>
      </dsp:txBody>
      <dsp:txXfrm>
        <a:off x="523849" y="71243"/>
        <a:ext cx="2290163" cy="1277296"/>
      </dsp:txXfrm>
    </dsp:sp>
    <dsp:sp modelId="{940FAA2B-9FCA-CB4F-80B9-C5154F7C969C}">
      <dsp:nvSpPr>
        <dsp:cNvPr id="0" name=""/>
        <dsp:cNvSpPr/>
      </dsp:nvSpPr>
      <dsp:spPr>
        <a:xfrm rot="5400000">
          <a:off x="5185367" y="-770828"/>
          <a:ext cx="1329466" cy="59339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noProof="0"/>
            <a:t>Read-only templates used to build containers</a:t>
          </a:r>
          <a:r>
            <a:rPr lang="en-US" sz="1800" b="0" i="0" kern="1200" noProof="0"/>
            <a:t>. </a:t>
          </a:r>
          <a:endParaRPr lang="en-US" sz="1800" kern="1200" noProof="0" dirty="0"/>
        </a:p>
        <a:p>
          <a:pPr marL="171450" lvl="1" indent="-171450" algn="l" defTabSz="800100">
            <a:lnSpc>
              <a:spcPct val="90000"/>
            </a:lnSpc>
            <a:spcBef>
              <a:spcPct val="0"/>
            </a:spcBef>
            <a:spcAft>
              <a:spcPct val="15000"/>
            </a:spcAft>
            <a:buFont typeface="Arial" panose="020B0604020202020204" pitchFamily="34" charset="0"/>
            <a:buChar char="•"/>
          </a:pPr>
          <a:r>
            <a:rPr lang="en-US" sz="1800" b="1" i="0" kern="1200" noProof="0"/>
            <a:t>Containers are runnable instances of images</a:t>
          </a:r>
          <a:r>
            <a:rPr lang="en-US" sz="1800" b="0" i="0" kern="1200" noProof="0"/>
            <a:t> that isolate and secure the application environment.</a:t>
          </a:r>
          <a:endParaRPr lang="en-US" sz="1800" kern="1200" noProof="0" dirty="0"/>
        </a:p>
      </dsp:txBody>
      <dsp:txXfrm rot="-5400000">
        <a:off x="2883112" y="1596326"/>
        <a:ext cx="5869078" cy="1199668"/>
      </dsp:txXfrm>
    </dsp:sp>
    <dsp:sp modelId="{EA3A8D23-BEFF-4544-8A4A-887257477D3F}">
      <dsp:nvSpPr>
        <dsp:cNvPr id="0" name=""/>
        <dsp:cNvSpPr/>
      </dsp:nvSpPr>
      <dsp:spPr>
        <a:xfrm>
          <a:off x="454750" y="1488413"/>
          <a:ext cx="2428361" cy="14154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s-MX" sz="3000" kern="1200"/>
            <a:t>Docker Images</a:t>
          </a:r>
          <a:endParaRPr lang="es-MX" sz="3000" kern="1200" dirty="0"/>
        </a:p>
      </dsp:txBody>
      <dsp:txXfrm>
        <a:off x="523849" y="1557512"/>
        <a:ext cx="2290163" cy="1277296"/>
      </dsp:txXfrm>
    </dsp:sp>
    <dsp:sp modelId="{3ECF9C16-E24A-0048-8105-5C5365F1A495}">
      <dsp:nvSpPr>
        <dsp:cNvPr id="0" name=""/>
        <dsp:cNvSpPr/>
      </dsp:nvSpPr>
      <dsp:spPr>
        <a:xfrm rot="5400000">
          <a:off x="5185367" y="715440"/>
          <a:ext cx="1329466" cy="593397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noProof="0"/>
            <a:t>Service provided by Docker for </a:t>
          </a:r>
          <a:r>
            <a:rPr lang="en-US" sz="1600" b="1" i="0" kern="1200" noProof="0"/>
            <a:t>finding and sharing container images</a:t>
          </a:r>
          <a:r>
            <a:rPr lang="en-US" sz="1600" b="0" i="0" kern="1200" noProof="0"/>
            <a:t> with your team. </a:t>
          </a:r>
          <a:endParaRPr lang="en-US" sz="1600" kern="1200" noProof="0" dirty="0"/>
        </a:p>
        <a:p>
          <a:pPr marL="171450" lvl="1" indent="-171450" algn="l" defTabSz="711200">
            <a:lnSpc>
              <a:spcPct val="90000"/>
            </a:lnSpc>
            <a:spcBef>
              <a:spcPct val="0"/>
            </a:spcBef>
            <a:spcAft>
              <a:spcPct val="15000"/>
            </a:spcAft>
            <a:buChar char="•"/>
          </a:pPr>
          <a:r>
            <a:rPr lang="en-US" sz="1600" b="0" i="0" kern="1200" noProof="0"/>
            <a:t>It is the world’s largest library (container registry) and community for container images.</a:t>
          </a:r>
          <a:endParaRPr lang="en-US" sz="1600" kern="1200" noProof="0" dirty="0"/>
        </a:p>
        <a:p>
          <a:pPr marL="171450" lvl="1" indent="-171450" algn="l" defTabSz="711200">
            <a:lnSpc>
              <a:spcPct val="90000"/>
            </a:lnSpc>
            <a:spcBef>
              <a:spcPct val="0"/>
            </a:spcBef>
            <a:spcAft>
              <a:spcPct val="15000"/>
            </a:spcAft>
            <a:buChar char="•"/>
          </a:pPr>
          <a:r>
            <a:rPr lang="en-US" sz="1600" kern="1200" noProof="0"/>
            <a:t>https://hub.docker.com/</a:t>
          </a:r>
          <a:endParaRPr lang="en-US" sz="1600" kern="1200" noProof="0" dirty="0"/>
        </a:p>
      </dsp:txBody>
      <dsp:txXfrm rot="-5400000">
        <a:off x="2883112" y="3082595"/>
        <a:ext cx="5869078" cy="1199668"/>
      </dsp:txXfrm>
    </dsp:sp>
    <dsp:sp modelId="{72EBB4F3-EAAA-0C41-A5EA-8273A02FF84A}">
      <dsp:nvSpPr>
        <dsp:cNvPr id="0" name=""/>
        <dsp:cNvSpPr/>
      </dsp:nvSpPr>
      <dsp:spPr>
        <a:xfrm>
          <a:off x="454750" y="2974682"/>
          <a:ext cx="2428361" cy="14154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s-MX" sz="3000" kern="1200"/>
            <a:t>Docker Hub &amp; Registries</a:t>
          </a:r>
          <a:endParaRPr lang="es-MX" sz="3000" kern="1200" dirty="0"/>
        </a:p>
      </dsp:txBody>
      <dsp:txXfrm>
        <a:off x="523849" y="3043781"/>
        <a:ext cx="2290163" cy="12772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E8B89-3EE3-1F43-86D6-09957EBE0263}" type="datetimeFigureOut">
              <a:rPr lang="en-US" smtClean="0"/>
              <a:t>5/19/24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2FE6FA-16CB-9248-83B7-374824BC9A10}" type="slidenum">
              <a:rPr lang="en-US" smtClean="0"/>
              <a:t>‹Nº›</a:t>
            </a:fld>
            <a:endParaRPr lang="en-US"/>
          </a:p>
        </p:txBody>
      </p:sp>
    </p:spTree>
    <p:extLst>
      <p:ext uri="{BB962C8B-B14F-4D97-AF65-F5344CB8AC3E}">
        <p14:creationId xmlns:p14="http://schemas.microsoft.com/office/powerpoint/2010/main" val="261433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76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612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3029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0616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0560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338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7019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4001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955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857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800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6193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2777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719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866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0660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049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249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0135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734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MBAi 460:  Modern Software Architectures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65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1"/>
            <a:ext cx="10972800" cy="5745163"/>
          </a:xfrm>
        </p:spPr>
        <p:txBody>
          <a:bodyPr>
            <a:noAutofit/>
          </a:bodyPr>
          <a:lstStyle>
            <a:lvl1pPr>
              <a:spcBef>
                <a:spcPts val="1200"/>
              </a:spcBef>
              <a:defRPr sz="2800" b="1"/>
            </a:lvl1pPr>
            <a:lvl2pPr>
              <a:spcBef>
                <a:spcPts val="1200"/>
              </a:spcBef>
              <a:defRPr sz="2400" i="1">
                <a:latin typeface="Times New Roman" pitchFamily="18" charset="0"/>
                <a:cs typeface="Times New Roman" pitchFamily="18" charset="0"/>
              </a:defRPr>
            </a:lvl2pPr>
            <a:lvl3pPr>
              <a:spcBef>
                <a:spcPts val="600"/>
              </a:spcBef>
              <a:defRPr sz="18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10668000" y="6356351"/>
            <a:ext cx="914400" cy="365125"/>
          </a:xfrm>
        </p:spPr>
        <p:txBody>
          <a:bodyPr/>
          <a:lstStyle>
            <a:lvl1pPr>
              <a:defRPr sz="1400" b="1"/>
            </a:lvl1pPr>
          </a:lstStyle>
          <a:p>
            <a:fld id="{BF3F2160-C5C6-45A4-BB7E-B7916CE9DCEA}" type="slidenum">
              <a:rPr lang="en-US" smtClean="0"/>
              <a:pPr/>
              <a:t>‹Nº›</a:t>
            </a:fld>
            <a:endParaRPr lang="en-US"/>
          </a:p>
        </p:txBody>
      </p:sp>
    </p:spTree>
    <p:extLst>
      <p:ext uri="{BB962C8B-B14F-4D97-AF65-F5344CB8AC3E}">
        <p14:creationId xmlns:p14="http://schemas.microsoft.com/office/powerpoint/2010/main" val="210914218"/>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4873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211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BF3F2160-C5C6-45A4-BB7E-B7916CE9DCEA}" type="slidenum">
              <a:rPr lang="en-US" smtClean="0"/>
              <a:pPr/>
              <a:t>‹Nº›</a:t>
            </a:fld>
            <a:endParaRPr lang="en-US"/>
          </a:p>
        </p:txBody>
      </p:sp>
    </p:spTree>
    <p:extLst>
      <p:ext uri="{BB962C8B-B14F-4D97-AF65-F5344CB8AC3E}">
        <p14:creationId xmlns:p14="http://schemas.microsoft.com/office/powerpoint/2010/main" val="1879529074"/>
      </p:ext>
    </p:extLst>
  </p:cSld>
  <p:clrMap bg1="lt1" tx1="dk1" bg2="lt2" tx2="dk2" accent1="accent1" accent2="accent2" accent3="accent3" accent4="accent4" accent5="accent5" accent6="accent6" hlink="hlink" folHlink="folHlink"/>
  <p:sldLayoutIdLst>
    <p:sldLayoutId id="2147483661" r:id="rId1"/>
  </p:sldLayoutIdLst>
  <p:transition spd="slow">
    <p:cover/>
  </p:transition>
  <p:hf hdr="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quidcarrot/data.pima-indians-diabete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Docker containers</a:t>
            </a: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387560" y="1020878"/>
            <a:ext cx="7381812" cy="3018227"/>
          </a:xfrm>
        </p:spPr>
        <p:txBody>
          <a:bodyPr/>
          <a:lstStyle/>
          <a:p>
            <a:r>
              <a:rPr lang="en-US" sz="2400" dirty="0">
                <a:latin typeface="Calibri" panose="020F0502020204030204" pitchFamily="34" charset="0"/>
                <a:cs typeface="Calibri" panose="020F0502020204030204" pitchFamily="34" charset="0"/>
              </a:rPr>
              <a:t>What is Docker?</a:t>
            </a:r>
            <a:endParaRPr lang="en-US" sz="2400" b="0" dirty="0">
              <a:latin typeface="Calibri" panose="020F0502020204030204" pitchFamily="34" charset="0"/>
              <a:cs typeface="Calibri" panose="020F0502020204030204" pitchFamily="34" charset="0"/>
            </a:endParaRPr>
          </a:p>
          <a:p>
            <a:pPr lvl="1"/>
            <a:r>
              <a:rPr lang="en-US" sz="2000" i="0" dirty="0">
                <a:latin typeface="Calibri" panose="020F0502020204030204" pitchFamily="34" charset="0"/>
                <a:cs typeface="Calibri" panose="020F0502020204030204" pitchFamily="34" charset="0"/>
              </a:rPr>
              <a:t>Docker is an </a:t>
            </a:r>
            <a:r>
              <a:rPr lang="en-US" sz="2000" b="1" i="0" dirty="0">
                <a:latin typeface="Calibri" panose="020F0502020204030204" pitchFamily="34" charset="0"/>
                <a:cs typeface="Calibri" panose="020F0502020204030204" pitchFamily="34" charset="0"/>
              </a:rPr>
              <a:t>open platform for developing, shipping, and running applications</a:t>
            </a:r>
            <a:r>
              <a:rPr lang="en-US" sz="2000" i="0" dirty="0">
                <a:latin typeface="Calibri" panose="020F0502020204030204" pitchFamily="34" charset="0"/>
                <a:cs typeface="Calibri" panose="020F0502020204030204" pitchFamily="34" charset="0"/>
              </a:rPr>
              <a:t>. </a:t>
            </a:r>
          </a:p>
          <a:p>
            <a:pPr lvl="1"/>
            <a:r>
              <a:rPr lang="en-US" sz="2000" i="0" dirty="0">
                <a:latin typeface="Calibri" panose="020F0502020204030204" pitchFamily="34" charset="0"/>
                <a:cs typeface="Calibri" panose="020F0502020204030204" pitchFamily="34" charset="0"/>
              </a:rPr>
              <a:t>Docker </a:t>
            </a:r>
            <a:r>
              <a:rPr lang="en-US" sz="2000" b="1" i="0" dirty="0">
                <a:latin typeface="Calibri" panose="020F0502020204030204" pitchFamily="34" charset="0"/>
                <a:cs typeface="Calibri" panose="020F0502020204030204" pitchFamily="34" charset="0"/>
              </a:rPr>
              <a:t>enables you to separate your applications from your infrastructure</a:t>
            </a:r>
            <a:r>
              <a:rPr lang="en-US" sz="2000" i="0" dirty="0">
                <a:latin typeface="Calibri" panose="020F0502020204030204" pitchFamily="34" charset="0"/>
                <a:cs typeface="Calibri" panose="020F0502020204030204" pitchFamily="34" charset="0"/>
              </a:rPr>
              <a:t> so you can deliver software quickly</a:t>
            </a:r>
            <a:r>
              <a:rPr lang="en-US" sz="2000" b="1" i="0" dirty="0">
                <a:latin typeface="Calibri" panose="020F0502020204030204" pitchFamily="34" charset="0"/>
                <a:cs typeface="Calibri" panose="020F0502020204030204" pitchFamily="34" charset="0"/>
              </a:rPr>
              <a:t>.</a:t>
            </a:r>
          </a:p>
          <a:p>
            <a:pPr lvl="1"/>
            <a:r>
              <a:rPr lang="en-US" sz="2000" i="0" dirty="0">
                <a:latin typeface="Calibri" panose="020F0502020204030204" pitchFamily="34" charset="0"/>
                <a:cs typeface="Calibri" panose="020F0502020204030204" pitchFamily="34" charset="0"/>
              </a:rPr>
              <a:t>Unlike virtual machines (traditional virtualization) that require a full-blown OS, </a:t>
            </a:r>
            <a:r>
              <a:rPr lang="en-US" sz="2000" b="1" i="0" dirty="0">
                <a:latin typeface="Calibri" panose="020F0502020204030204" pitchFamily="34" charset="0"/>
                <a:cs typeface="Calibri" panose="020F0502020204030204" pitchFamily="34" charset="0"/>
              </a:rPr>
              <a:t>containers share the host system’s kernel</a:t>
            </a:r>
            <a:r>
              <a:rPr lang="en-US" sz="2000" i="0" dirty="0">
                <a:latin typeface="Calibri" panose="020F0502020204030204" pitchFamily="34" charset="0"/>
                <a:cs typeface="Calibri" panose="020F0502020204030204" pitchFamily="34" charset="0"/>
              </a:rPr>
              <a:t>, </a:t>
            </a:r>
            <a:r>
              <a:rPr lang="en-US" sz="2000" b="1" i="0" dirty="0">
                <a:latin typeface="Calibri" panose="020F0502020204030204" pitchFamily="34" charset="0"/>
                <a:cs typeface="Calibri" panose="020F0502020204030204" pitchFamily="34" charset="0"/>
              </a:rPr>
              <a:t>making them more lightweight and efficient</a:t>
            </a:r>
            <a:r>
              <a:rPr lang="en-US" sz="2000" i="0" dirty="0">
                <a:latin typeface="Calibri" panose="020F0502020204030204" pitchFamily="34" charset="0"/>
                <a:cs typeface="Calibri" panose="020F0502020204030204" pitchFamily="34" charset="0"/>
              </a:rPr>
              <a:t>.</a:t>
            </a:r>
          </a:p>
        </p:txBody>
      </p:sp>
      <p:pic>
        <p:nvPicPr>
          <p:cNvPr id="26" name="Imagen 25">
            <a:extLst>
              <a:ext uri="{FF2B5EF4-FFF2-40B4-BE49-F238E27FC236}">
                <a16:creationId xmlns:a16="http://schemas.microsoft.com/office/drawing/2014/main" id="{F53A3313-B01E-96B5-F65E-51D0DD4A8E90}"/>
              </a:ext>
            </a:extLst>
          </p:cNvPr>
          <p:cNvPicPr>
            <a:picLocks noChangeAspect="1"/>
          </p:cNvPicPr>
          <p:nvPr/>
        </p:nvPicPr>
        <p:blipFill>
          <a:blip r:embed="rId3"/>
          <a:stretch>
            <a:fillRect/>
          </a:stretch>
        </p:blipFill>
        <p:spPr>
          <a:xfrm>
            <a:off x="8046699" y="1512729"/>
            <a:ext cx="3228856" cy="2476753"/>
          </a:xfrm>
          <a:prstGeom prst="rect">
            <a:avLst/>
          </a:prstGeom>
        </p:spPr>
      </p:pic>
      <p:sp>
        <p:nvSpPr>
          <p:cNvPr id="29" name="Content Placeholder 1">
            <a:extLst>
              <a:ext uri="{FF2B5EF4-FFF2-40B4-BE49-F238E27FC236}">
                <a16:creationId xmlns:a16="http://schemas.microsoft.com/office/drawing/2014/main" id="{8B40C968-644A-EBAD-FF6C-FF0F2F70DDC7}"/>
              </a:ext>
            </a:extLst>
          </p:cNvPr>
          <p:cNvSpPr txBox="1">
            <a:spLocks/>
          </p:cNvSpPr>
          <p:nvPr/>
        </p:nvSpPr>
        <p:spPr>
          <a:xfrm>
            <a:off x="387560" y="4221783"/>
            <a:ext cx="10280440" cy="2476753"/>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What are Containers?</a:t>
            </a:r>
          </a:p>
          <a:p>
            <a:pPr lvl="1"/>
            <a:r>
              <a:rPr lang="en-US" sz="2000" i="0" dirty="0">
                <a:latin typeface="Calibri" panose="020F0502020204030204" pitchFamily="34" charset="0"/>
                <a:cs typeface="Calibri" panose="020F0502020204030204" pitchFamily="34" charset="0"/>
              </a:rPr>
              <a:t>Containers are an </a:t>
            </a:r>
            <a:r>
              <a:rPr lang="en-US" sz="2000" b="1" i="0" dirty="0">
                <a:latin typeface="Calibri" panose="020F0502020204030204" pitchFamily="34" charset="0"/>
                <a:cs typeface="Calibri" panose="020F0502020204030204" pitchFamily="34" charset="0"/>
              </a:rPr>
              <a:t>abstraction at the app layer that packages code and dependencies together</a:t>
            </a:r>
            <a:r>
              <a:rPr lang="en-US" sz="2000" i="0" dirty="0">
                <a:latin typeface="Calibri" panose="020F0502020204030204" pitchFamily="34" charset="0"/>
                <a:cs typeface="Calibri" panose="020F0502020204030204" pitchFamily="34" charset="0"/>
              </a:rPr>
              <a:t>. </a:t>
            </a:r>
          </a:p>
          <a:p>
            <a:pPr lvl="1"/>
            <a:r>
              <a:rPr lang="en-US" sz="2000" b="1" i="0" dirty="0">
                <a:latin typeface="Calibri" panose="020F0502020204030204" pitchFamily="34" charset="0"/>
                <a:cs typeface="Calibri" panose="020F0502020204030204" pitchFamily="34" charset="0"/>
              </a:rPr>
              <a:t>They can run on any environment</a:t>
            </a:r>
            <a:r>
              <a:rPr lang="en-US" sz="2000" i="0" dirty="0">
                <a:latin typeface="Calibri" panose="020F0502020204030204" pitchFamily="34" charset="0"/>
                <a:cs typeface="Calibri" panose="020F0502020204030204" pitchFamily="34" charset="0"/>
              </a:rPr>
              <a:t>, be it a personal laptop or a public cloud, </a:t>
            </a:r>
            <a:r>
              <a:rPr lang="en-US" sz="2000" b="1" i="0" dirty="0">
                <a:latin typeface="Calibri" panose="020F0502020204030204" pitchFamily="34" charset="0"/>
                <a:cs typeface="Calibri" panose="020F0502020204030204" pitchFamily="34" charset="0"/>
              </a:rPr>
              <a:t>ensuring consistency</a:t>
            </a:r>
            <a:r>
              <a:rPr lang="en-US" sz="2000" i="0" dirty="0">
                <a:latin typeface="Calibri" panose="020F0502020204030204" pitchFamily="34" charset="0"/>
                <a:cs typeface="Calibri" panose="020F0502020204030204" pitchFamily="34" charset="0"/>
              </a:rPr>
              <a:t> across environments.</a:t>
            </a:r>
            <a:endParaRPr lang="en-US" sz="2000" dirty="0">
              <a:latin typeface="Calibri" panose="020F0502020204030204" pitchFamily="34" charset="0"/>
              <a:cs typeface="Calibri" panose="020F0502020204030204" pitchFamily="34" charset="0"/>
            </a:endParaRPr>
          </a:p>
          <a:p>
            <a:pPr lvl="1"/>
            <a:endParaRPr lang="en-US" i="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38245"/>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058400" cy="5527082"/>
          </a:xfrm>
        </p:spPr>
        <p:txBody>
          <a:bodyPr/>
          <a:lstStyle/>
          <a:p>
            <a:r>
              <a:rPr lang="en-US" sz="2000" b="0" dirty="0">
                <a:latin typeface="Calibri" panose="020F0502020204030204" pitchFamily="34" charset="0"/>
                <a:cs typeface="Calibri" panose="020F0502020204030204" pitchFamily="34" charset="0"/>
              </a:rPr>
              <a:t>We are going to build a Random Forest Classifier with hyperparameter tuning to </a:t>
            </a:r>
            <a:r>
              <a:rPr lang="en-US" sz="2000" dirty="0">
                <a:latin typeface="Calibri" panose="020F0502020204030204" pitchFamily="34" charset="0"/>
                <a:cs typeface="Calibri" panose="020F0502020204030204" pitchFamily="34" charset="0"/>
              </a:rPr>
              <a:t>predict if a female patient has diabetes or not </a:t>
            </a:r>
            <a:r>
              <a:rPr lang="en-US" sz="2000" b="0" dirty="0">
                <a:latin typeface="Calibri" panose="020F0502020204030204" pitchFamily="34" charset="0"/>
                <a:cs typeface="Calibri" panose="020F0502020204030204" pitchFamily="34" charset="0"/>
              </a:rPr>
              <a:t>based on certain diagnostic measurements. </a:t>
            </a:r>
          </a:p>
          <a:p>
            <a:r>
              <a:rPr lang="en-US" sz="2000" b="0" dirty="0">
                <a:latin typeface="Calibri" panose="020F0502020204030204" pitchFamily="34" charset="0"/>
                <a:cs typeface="Calibri" panose="020F0502020204030204" pitchFamily="34" charset="0"/>
              </a:rPr>
              <a:t>The </a:t>
            </a:r>
            <a:r>
              <a:rPr lang="en-US" sz="2000" b="0" dirty="0">
                <a:latin typeface="Calibri" panose="020F0502020204030204" pitchFamily="34" charset="0"/>
                <a:cs typeface="Calibri" panose="020F0502020204030204" pitchFamily="34" charset="0"/>
                <a:hlinkClick r:id="rId3"/>
              </a:rPr>
              <a:t>Pima Indians Diabetes Database</a:t>
            </a:r>
            <a:r>
              <a:rPr lang="en-US" sz="2000" b="0" dirty="0">
                <a:latin typeface="Calibri" panose="020F0502020204030204" pitchFamily="34" charset="0"/>
                <a:cs typeface="Calibri" panose="020F0502020204030204" pitchFamily="34" charset="0"/>
              </a:rPr>
              <a:t> includes the following attributes: </a:t>
            </a:r>
          </a:p>
          <a:p>
            <a:pPr lvl="1"/>
            <a:r>
              <a:rPr lang="en-US" sz="1800" b="0" i="0" dirty="0">
                <a:latin typeface="Calibri" panose="020F0502020204030204" pitchFamily="34" charset="0"/>
                <a:cs typeface="Calibri" panose="020F0502020204030204" pitchFamily="34" charset="0"/>
              </a:rPr>
              <a:t>number of pregnancies, </a:t>
            </a:r>
          </a:p>
          <a:p>
            <a:pPr lvl="1"/>
            <a:r>
              <a:rPr lang="en-US" sz="1800" b="0" i="0" dirty="0">
                <a:latin typeface="Calibri" panose="020F0502020204030204" pitchFamily="34" charset="0"/>
                <a:cs typeface="Calibri" panose="020F0502020204030204" pitchFamily="34" charset="0"/>
              </a:rPr>
              <a:t>glucose, </a:t>
            </a:r>
          </a:p>
          <a:p>
            <a:pPr lvl="1"/>
            <a:r>
              <a:rPr lang="en-US" sz="1800" b="0" i="0" dirty="0">
                <a:latin typeface="Calibri" panose="020F0502020204030204" pitchFamily="34" charset="0"/>
                <a:cs typeface="Calibri" panose="020F0502020204030204" pitchFamily="34" charset="0"/>
              </a:rPr>
              <a:t>blood pressure, </a:t>
            </a:r>
          </a:p>
          <a:p>
            <a:pPr lvl="1"/>
            <a:r>
              <a:rPr lang="en-US" sz="1800" b="0" i="0" dirty="0">
                <a:latin typeface="Calibri" panose="020F0502020204030204" pitchFamily="34" charset="0"/>
                <a:cs typeface="Calibri" panose="020F0502020204030204" pitchFamily="34" charset="0"/>
              </a:rPr>
              <a:t>skin thickness, </a:t>
            </a:r>
          </a:p>
          <a:p>
            <a:pPr lvl="1"/>
            <a:r>
              <a:rPr lang="en-US" sz="1800" b="0" i="0" dirty="0">
                <a:latin typeface="Calibri" panose="020F0502020204030204" pitchFamily="34" charset="0"/>
                <a:cs typeface="Calibri" panose="020F0502020204030204" pitchFamily="34" charset="0"/>
              </a:rPr>
              <a:t>insulin level, </a:t>
            </a:r>
          </a:p>
          <a:p>
            <a:pPr lvl="1"/>
            <a:r>
              <a:rPr lang="en-US" sz="1800" b="0" i="0" dirty="0">
                <a:latin typeface="Calibri" panose="020F0502020204030204" pitchFamily="34" charset="0"/>
                <a:cs typeface="Calibri" panose="020F0502020204030204" pitchFamily="34" charset="0"/>
              </a:rPr>
              <a:t>BMI, </a:t>
            </a:r>
          </a:p>
          <a:p>
            <a:pPr lvl="1"/>
            <a:r>
              <a:rPr lang="en-US" sz="1800" b="0" i="0" dirty="0">
                <a:latin typeface="Calibri" panose="020F0502020204030204" pitchFamily="34" charset="0"/>
                <a:cs typeface="Calibri" panose="020F0502020204030204" pitchFamily="34" charset="0"/>
              </a:rPr>
              <a:t>likelihood of diabetes based family history, and </a:t>
            </a:r>
          </a:p>
          <a:p>
            <a:pPr lvl="1"/>
            <a:r>
              <a:rPr lang="en-US" sz="1800" b="0" i="0" dirty="0">
                <a:latin typeface="Calibri" panose="020F0502020204030204" pitchFamily="34" charset="0"/>
                <a:cs typeface="Calibri" panose="020F0502020204030204" pitchFamily="34" charset="0"/>
              </a:rPr>
              <a:t>age</a:t>
            </a:r>
            <a:r>
              <a:rPr lang="en-US" sz="1800" b="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Target variable</a:t>
            </a:r>
            <a:r>
              <a:rPr lang="en-US" sz="2000" b="0" dirty="0">
                <a:latin typeface="Calibri" panose="020F0502020204030204" pitchFamily="34" charset="0"/>
                <a:cs typeface="Calibri" panose="020F0502020204030204" pitchFamily="34" charset="0"/>
              </a:rPr>
              <a:t>: 1 if diagnosed with diabetes, 0 if not.</a:t>
            </a:r>
          </a:p>
          <a:p>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10</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Diabetes Classifier</a:t>
            </a:r>
          </a:p>
        </p:txBody>
      </p:sp>
    </p:spTree>
    <p:extLst>
      <p:ext uri="{BB962C8B-B14F-4D97-AF65-F5344CB8AC3E}">
        <p14:creationId xmlns:p14="http://schemas.microsoft.com/office/powerpoint/2010/main" val="270198776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11</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Diabetes Classifier</a:t>
            </a:r>
          </a:p>
        </p:txBody>
      </p:sp>
      <p:pic>
        <p:nvPicPr>
          <p:cNvPr id="10242" name="Picture 2" descr="CSV File Icon Outline - Icon Shop - Download free icons for ...">
            <a:extLst>
              <a:ext uri="{FF2B5EF4-FFF2-40B4-BE49-F238E27FC236}">
                <a16:creationId xmlns:a16="http://schemas.microsoft.com/office/drawing/2014/main" id="{17FC9DDF-68A5-30DC-A3BD-D22ECD99C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23" y="3047672"/>
            <a:ext cx="914401" cy="9144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 Icon Outline - Icon Shop - Download free icons for ...">
            <a:extLst>
              <a:ext uri="{FF2B5EF4-FFF2-40B4-BE49-F238E27FC236}">
                <a16:creationId xmlns:a16="http://schemas.microsoft.com/office/drawing/2014/main" id="{999F2FF1-C913-A582-8C3D-4FCC0FFF0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767" y="2039533"/>
            <a:ext cx="914401"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SV File Icon Outline - Icon Shop - Download free icons for ...">
            <a:extLst>
              <a:ext uri="{FF2B5EF4-FFF2-40B4-BE49-F238E27FC236}">
                <a16:creationId xmlns:a16="http://schemas.microsoft.com/office/drawing/2014/main" id="{78FFD23D-6245-A93E-45F5-795F804E2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831" y="5254759"/>
            <a:ext cx="914401"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achine learning - Free electronics icons">
            <a:extLst>
              <a:ext uri="{FF2B5EF4-FFF2-40B4-BE49-F238E27FC236}">
                <a16:creationId xmlns:a16="http://schemas.microsoft.com/office/drawing/2014/main" id="{DFE3FC3D-EE72-2CBF-9BCA-810AF1EF5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50" y="1848528"/>
            <a:ext cx="471975" cy="4719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K Fold Cross-Validation in Machine Learning? How does K Fold ...">
            <a:extLst>
              <a:ext uri="{FF2B5EF4-FFF2-40B4-BE49-F238E27FC236}">
                <a16:creationId xmlns:a16="http://schemas.microsoft.com/office/drawing/2014/main" id="{15EB8FF7-8D88-2C7B-D163-5E216B1F11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204" b="16216"/>
          <a:stretch/>
        </p:blipFill>
        <p:spPr bwMode="auto">
          <a:xfrm>
            <a:off x="3222483" y="1375076"/>
            <a:ext cx="2609551" cy="23162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Machine learning - Free electronics icons">
            <a:extLst>
              <a:ext uri="{FF2B5EF4-FFF2-40B4-BE49-F238E27FC236}">
                <a16:creationId xmlns:a16="http://schemas.microsoft.com/office/drawing/2014/main" id="{006260F1-7F54-5AB4-1A7B-99981762B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50" y="1375076"/>
            <a:ext cx="471975" cy="471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chine learning - Free electronics icons">
            <a:extLst>
              <a:ext uri="{FF2B5EF4-FFF2-40B4-BE49-F238E27FC236}">
                <a16:creationId xmlns:a16="http://schemas.microsoft.com/office/drawing/2014/main" id="{5A0550F4-09EF-D360-4132-740127CFC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50" y="2321980"/>
            <a:ext cx="471975" cy="4719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Machine learning - Free electronics icons">
            <a:extLst>
              <a:ext uri="{FF2B5EF4-FFF2-40B4-BE49-F238E27FC236}">
                <a16:creationId xmlns:a16="http://schemas.microsoft.com/office/drawing/2014/main" id="{B08023A7-2E63-E8BE-4A1F-C468374CD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50" y="2795432"/>
            <a:ext cx="471975" cy="4719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chine learning - Free electronics icons">
            <a:extLst>
              <a:ext uri="{FF2B5EF4-FFF2-40B4-BE49-F238E27FC236}">
                <a16:creationId xmlns:a16="http://schemas.microsoft.com/office/drawing/2014/main" id="{296E98FD-86DD-7A66-932A-6D756E33B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50" y="3268884"/>
            <a:ext cx="471975" cy="471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cale meter score level icon feedback Royalty Free Vector">
            <a:extLst>
              <a:ext uri="{FF2B5EF4-FFF2-40B4-BE49-F238E27FC236}">
                <a16:creationId xmlns:a16="http://schemas.microsoft.com/office/drawing/2014/main" id="{68C200D1-35D4-EACF-8EAA-8A98668319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92" t="15194" r="67885" b="57523"/>
          <a:stretch/>
        </p:blipFill>
        <p:spPr bwMode="auto">
          <a:xfrm>
            <a:off x="8296527" y="2853995"/>
            <a:ext cx="487864" cy="3974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cale meter score level icon feedback Royalty Free Vector">
            <a:extLst>
              <a:ext uri="{FF2B5EF4-FFF2-40B4-BE49-F238E27FC236}">
                <a16:creationId xmlns:a16="http://schemas.microsoft.com/office/drawing/2014/main" id="{E6ABE696-7C4A-D233-80EC-6F7EC19F5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869" t="15499" r="37008" b="58604"/>
          <a:stretch/>
        </p:blipFill>
        <p:spPr bwMode="auto">
          <a:xfrm>
            <a:off x="8296527" y="1409580"/>
            <a:ext cx="487864" cy="3772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Scale meter score level icon feedback Royalty Free Vector">
            <a:extLst>
              <a:ext uri="{FF2B5EF4-FFF2-40B4-BE49-F238E27FC236}">
                <a16:creationId xmlns:a16="http://schemas.microsoft.com/office/drawing/2014/main" id="{143EAE50-576F-9551-BD2D-D3AFE5D666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859" t="16282" r="6869" b="58474"/>
          <a:stretch/>
        </p:blipFill>
        <p:spPr bwMode="auto">
          <a:xfrm>
            <a:off x="8305664" y="3362006"/>
            <a:ext cx="471975" cy="3677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Scale meter score level icon feedback Royalty Free Vector">
            <a:extLst>
              <a:ext uri="{FF2B5EF4-FFF2-40B4-BE49-F238E27FC236}">
                <a16:creationId xmlns:a16="http://schemas.microsoft.com/office/drawing/2014/main" id="{46B1FD6D-0D27-9A28-A209-5BE8DEEADE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00" t="48050" r="37277" b="26053"/>
          <a:stretch/>
        </p:blipFill>
        <p:spPr bwMode="auto">
          <a:xfrm>
            <a:off x="7550314" y="5357131"/>
            <a:ext cx="889053" cy="6875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cale meter score level icon feedback Royalty Free Vector">
            <a:extLst>
              <a:ext uri="{FF2B5EF4-FFF2-40B4-BE49-F238E27FC236}">
                <a16:creationId xmlns:a16="http://schemas.microsoft.com/office/drawing/2014/main" id="{3C6B9628-CF86-F225-904F-786A20D3B4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073" t="48812" r="6655" b="25943"/>
          <a:stretch/>
        </p:blipFill>
        <p:spPr bwMode="auto">
          <a:xfrm>
            <a:off x="8305664" y="2358438"/>
            <a:ext cx="471975" cy="3677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5293D59F-9882-0DAE-3284-FD595A64535F}"/>
              </a:ext>
            </a:extLst>
          </p:cNvPr>
          <p:cNvSpPr/>
          <p:nvPr/>
        </p:nvSpPr>
        <p:spPr>
          <a:xfrm>
            <a:off x="6743065" y="2821382"/>
            <a:ext cx="2222205" cy="5023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ector angular 23">
            <a:extLst>
              <a:ext uri="{FF2B5EF4-FFF2-40B4-BE49-F238E27FC236}">
                <a16:creationId xmlns:a16="http://schemas.microsoft.com/office/drawing/2014/main" id="{AAF178D3-7AA7-9509-60FD-7D3744D8E7E6}"/>
              </a:ext>
            </a:extLst>
          </p:cNvPr>
          <p:cNvCxnSpPr>
            <a:stCxn id="10242" idx="3"/>
            <a:endCxn id="9" idx="1"/>
          </p:cNvCxnSpPr>
          <p:nvPr/>
        </p:nvCxnSpPr>
        <p:spPr>
          <a:xfrm flipV="1">
            <a:off x="1663424" y="2496734"/>
            <a:ext cx="363343" cy="1008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D503A683-48ED-1F05-99C9-29221E0347FB}"/>
              </a:ext>
            </a:extLst>
          </p:cNvPr>
          <p:cNvCxnSpPr>
            <a:cxnSpLocks/>
          </p:cNvCxnSpPr>
          <p:nvPr/>
        </p:nvCxnSpPr>
        <p:spPr>
          <a:xfrm>
            <a:off x="1651997" y="3512975"/>
            <a:ext cx="389407" cy="22070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E373396A-F572-332F-8215-4354858FFAD0}"/>
              </a:ext>
            </a:extLst>
          </p:cNvPr>
          <p:cNvCxnSpPr>
            <a:stCxn id="9" idx="3"/>
          </p:cNvCxnSpPr>
          <p:nvPr/>
        </p:nvCxnSpPr>
        <p:spPr>
          <a:xfrm flipV="1">
            <a:off x="2941168" y="1629574"/>
            <a:ext cx="415328" cy="86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2ED53BA9-EDA0-5CEC-E1EA-8C1AA9DA4CB9}"/>
              </a:ext>
            </a:extLst>
          </p:cNvPr>
          <p:cNvCxnSpPr>
            <a:cxnSpLocks/>
          </p:cNvCxnSpPr>
          <p:nvPr/>
        </p:nvCxnSpPr>
        <p:spPr>
          <a:xfrm flipV="1">
            <a:off x="2929697" y="2030405"/>
            <a:ext cx="457532" cy="47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3E864F6-3785-1A39-6209-6AEFB188050B}"/>
              </a:ext>
            </a:extLst>
          </p:cNvPr>
          <p:cNvCxnSpPr>
            <a:cxnSpLocks/>
          </p:cNvCxnSpPr>
          <p:nvPr/>
        </p:nvCxnSpPr>
        <p:spPr>
          <a:xfrm flipV="1">
            <a:off x="2960951" y="2400241"/>
            <a:ext cx="406684" cy="7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3C4D5133-868E-76AA-B1C4-88040E81EE81}"/>
              </a:ext>
            </a:extLst>
          </p:cNvPr>
          <p:cNvCxnSpPr>
            <a:cxnSpLocks/>
          </p:cNvCxnSpPr>
          <p:nvPr/>
        </p:nvCxnSpPr>
        <p:spPr>
          <a:xfrm>
            <a:off x="2934126" y="2478546"/>
            <a:ext cx="459673" cy="41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09797E8-1302-0784-F5B9-562428631173}"/>
              </a:ext>
            </a:extLst>
          </p:cNvPr>
          <p:cNvCxnSpPr>
            <a:cxnSpLocks/>
          </p:cNvCxnSpPr>
          <p:nvPr/>
        </p:nvCxnSpPr>
        <p:spPr>
          <a:xfrm>
            <a:off x="2936291" y="2500431"/>
            <a:ext cx="481517" cy="836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19D40593-945F-79B1-597E-8548F960237D}"/>
              </a:ext>
            </a:extLst>
          </p:cNvPr>
          <p:cNvCxnSpPr>
            <a:cxnSpLocks/>
          </p:cNvCxnSpPr>
          <p:nvPr/>
        </p:nvCxnSpPr>
        <p:spPr>
          <a:xfrm>
            <a:off x="5759961" y="1629574"/>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816A322F-DD7D-7AC2-C104-B46E0CD4098D}"/>
              </a:ext>
            </a:extLst>
          </p:cNvPr>
          <p:cNvCxnSpPr>
            <a:cxnSpLocks/>
          </p:cNvCxnSpPr>
          <p:nvPr/>
        </p:nvCxnSpPr>
        <p:spPr>
          <a:xfrm>
            <a:off x="5759961" y="2039533"/>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AD2A63DB-CF4A-799C-F47B-0EB912C516FA}"/>
              </a:ext>
            </a:extLst>
          </p:cNvPr>
          <p:cNvCxnSpPr>
            <a:cxnSpLocks/>
          </p:cNvCxnSpPr>
          <p:nvPr/>
        </p:nvCxnSpPr>
        <p:spPr>
          <a:xfrm>
            <a:off x="5759961" y="2496734"/>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EB387A79-A0A4-42D1-6A62-411D3FFD6371}"/>
              </a:ext>
            </a:extLst>
          </p:cNvPr>
          <p:cNvCxnSpPr>
            <a:cxnSpLocks/>
          </p:cNvCxnSpPr>
          <p:nvPr/>
        </p:nvCxnSpPr>
        <p:spPr>
          <a:xfrm>
            <a:off x="5759961" y="3047672"/>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9A77C326-C3E6-BC1C-55CD-17F01534BEC3}"/>
              </a:ext>
            </a:extLst>
          </p:cNvPr>
          <p:cNvCxnSpPr>
            <a:cxnSpLocks/>
          </p:cNvCxnSpPr>
          <p:nvPr/>
        </p:nvCxnSpPr>
        <p:spPr>
          <a:xfrm>
            <a:off x="5759961" y="3504873"/>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9A275E44-F88C-4BDD-BC4D-E0007D86C2B3}"/>
              </a:ext>
            </a:extLst>
          </p:cNvPr>
          <p:cNvCxnSpPr>
            <a:cxnSpLocks/>
          </p:cNvCxnSpPr>
          <p:nvPr/>
        </p:nvCxnSpPr>
        <p:spPr>
          <a:xfrm>
            <a:off x="7732770" y="1600575"/>
            <a:ext cx="46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995233FA-0E5C-B879-B528-416F2194FDAA}"/>
              </a:ext>
            </a:extLst>
          </p:cNvPr>
          <p:cNvCxnSpPr>
            <a:cxnSpLocks/>
          </p:cNvCxnSpPr>
          <p:nvPr/>
        </p:nvCxnSpPr>
        <p:spPr>
          <a:xfrm>
            <a:off x="7709418" y="2057296"/>
            <a:ext cx="483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B613AAE-8421-E115-FD1E-08880E2F65BC}"/>
              </a:ext>
            </a:extLst>
          </p:cNvPr>
          <p:cNvCxnSpPr>
            <a:cxnSpLocks/>
          </p:cNvCxnSpPr>
          <p:nvPr/>
        </p:nvCxnSpPr>
        <p:spPr>
          <a:xfrm>
            <a:off x="7732770" y="2519491"/>
            <a:ext cx="46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43FFA06-91BA-BFDF-A5E9-B44083916443}"/>
              </a:ext>
            </a:extLst>
          </p:cNvPr>
          <p:cNvCxnSpPr>
            <a:cxnSpLocks/>
          </p:cNvCxnSpPr>
          <p:nvPr/>
        </p:nvCxnSpPr>
        <p:spPr>
          <a:xfrm>
            <a:off x="7732770" y="3018673"/>
            <a:ext cx="46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16F57B0D-EB1B-5C9C-EF25-188BAFBEDDB0}"/>
              </a:ext>
            </a:extLst>
          </p:cNvPr>
          <p:cNvCxnSpPr>
            <a:cxnSpLocks/>
          </p:cNvCxnSpPr>
          <p:nvPr/>
        </p:nvCxnSpPr>
        <p:spPr>
          <a:xfrm>
            <a:off x="7732770" y="3501752"/>
            <a:ext cx="46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1" name="Conector angular 10240">
            <a:extLst>
              <a:ext uri="{FF2B5EF4-FFF2-40B4-BE49-F238E27FC236}">
                <a16:creationId xmlns:a16="http://schemas.microsoft.com/office/drawing/2014/main" id="{EB8D2D95-F616-964D-3E3E-B96A516BE14E}"/>
              </a:ext>
            </a:extLst>
          </p:cNvPr>
          <p:cNvCxnSpPr>
            <a:cxnSpLocks/>
            <a:stCxn id="10" idx="3"/>
          </p:cNvCxnSpPr>
          <p:nvPr/>
        </p:nvCxnSpPr>
        <p:spPr>
          <a:xfrm flipV="1">
            <a:off x="2967232" y="5711959"/>
            <a:ext cx="251039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54" name="Picture 14" descr="Scale meter score level icon feedback Royalty Free Vector">
            <a:extLst>
              <a:ext uri="{FF2B5EF4-FFF2-40B4-BE49-F238E27FC236}">
                <a16:creationId xmlns:a16="http://schemas.microsoft.com/office/drawing/2014/main" id="{2D308B88-3157-8506-363F-5C89FDC3A8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60" t="48402" r="67886" b="26775"/>
          <a:stretch/>
        </p:blipFill>
        <p:spPr bwMode="auto">
          <a:xfrm>
            <a:off x="8311930" y="1880134"/>
            <a:ext cx="481532" cy="367764"/>
          </a:xfrm>
          <a:prstGeom prst="rect">
            <a:avLst/>
          </a:prstGeom>
          <a:noFill/>
          <a:extLst>
            <a:ext uri="{909E8E84-426E-40DD-AFC4-6F175D3DCCD1}">
              <a14:hiddenFill xmlns:a14="http://schemas.microsoft.com/office/drawing/2010/main">
                <a:solidFill>
                  <a:srgbClr val="FFFFFF"/>
                </a:solidFill>
              </a14:hiddenFill>
            </a:ext>
          </a:extLst>
        </p:spPr>
      </p:pic>
      <p:sp>
        <p:nvSpPr>
          <p:cNvPr id="10245" name="CuadroTexto 10244">
            <a:extLst>
              <a:ext uri="{FF2B5EF4-FFF2-40B4-BE49-F238E27FC236}">
                <a16:creationId xmlns:a16="http://schemas.microsoft.com/office/drawing/2014/main" id="{0F93A892-AA96-88CD-8D1F-BC06324D0EC4}"/>
              </a:ext>
            </a:extLst>
          </p:cNvPr>
          <p:cNvSpPr txBox="1"/>
          <p:nvPr/>
        </p:nvSpPr>
        <p:spPr>
          <a:xfrm>
            <a:off x="749023" y="4066906"/>
            <a:ext cx="853353" cy="307777"/>
          </a:xfrm>
          <a:prstGeom prst="rect">
            <a:avLst/>
          </a:prstGeom>
          <a:noFill/>
        </p:spPr>
        <p:txBody>
          <a:bodyPr wrap="square" rtlCol="0">
            <a:spAutoFit/>
          </a:bodyPr>
          <a:lstStyle/>
          <a:p>
            <a:r>
              <a:rPr lang="en-US" sz="1400" dirty="0"/>
              <a:t>Data set</a:t>
            </a:r>
          </a:p>
        </p:txBody>
      </p:sp>
      <p:sp>
        <p:nvSpPr>
          <p:cNvPr id="10247" name="CuadroTexto 10246">
            <a:extLst>
              <a:ext uri="{FF2B5EF4-FFF2-40B4-BE49-F238E27FC236}">
                <a16:creationId xmlns:a16="http://schemas.microsoft.com/office/drawing/2014/main" id="{CC848105-6B1F-6341-CEC1-D79A7D1D3E7B}"/>
              </a:ext>
            </a:extLst>
          </p:cNvPr>
          <p:cNvSpPr txBox="1"/>
          <p:nvPr/>
        </p:nvSpPr>
        <p:spPr>
          <a:xfrm>
            <a:off x="2051555" y="2962036"/>
            <a:ext cx="853353" cy="307777"/>
          </a:xfrm>
          <a:prstGeom prst="rect">
            <a:avLst/>
          </a:prstGeom>
          <a:noFill/>
        </p:spPr>
        <p:txBody>
          <a:bodyPr wrap="square" rtlCol="0">
            <a:spAutoFit/>
          </a:bodyPr>
          <a:lstStyle/>
          <a:p>
            <a:r>
              <a:rPr lang="en-US" sz="1400" dirty="0"/>
              <a:t>Train set</a:t>
            </a:r>
          </a:p>
        </p:txBody>
      </p:sp>
      <p:sp>
        <p:nvSpPr>
          <p:cNvPr id="10249" name="CuadroTexto 10248">
            <a:extLst>
              <a:ext uri="{FF2B5EF4-FFF2-40B4-BE49-F238E27FC236}">
                <a16:creationId xmlns:a16="http://schemas.microsoft.com/office/drawing/2014/main" id="{539517E5-E7E7-738C-DB4D-54C3A6F42080}"/>
              </a:ext>
            </a:extLst>
          </p:cNvPr>
          <p:cNvSpPr txBox="1"/>
          <p:nvPr/>
        </p:nvSpPr>
        <p:spPr>
          <a:xfrm>
            <a:off x="2107598" y="6201240"/>
            <a:ext cx="853353" cy="307777"/>
          </a:xfrm>
          <a:prstGeom prst="rect">
            <a:avLst/>
          </a:prstGeom>
          <a:noFill/>
        </p:spPr>
        <p:txBody>
          <a:bodyPr wrap="square" rtlCol="0">
            <a:spAutoFit/>
          </a:bodyPr>
          <a:lstStyle/>
          <a:p>
            <a:r>
              <a:rPr lang="en-US" sz="1400" dirty="0"/>
              <a:t>Test set</a:t>
            </a:r>
          </a:p>
        </p:txBody>
      </p:sp>
      <p:sp>
        <p:nvSpPr>
          <p:cNvPr id="10251" name="CuadroTexto 10250">
            <a:extLst>
              <a:ext uri="{FF2B5EF4-FFF2-40B4-BE49-F238E27FC236}">
                <a16:creationId xmlns:a16="http://schemas.microsoft.com/office/drawing/2014/main" id="{CAA89685-113E-1ED4-4068-EF133CCFB52C}"/>
              </a:ext>
            </a:extLst>
          </p:cNvPr>
          <p:cNvSpPr txBox="1"/>
          <p:nvPr/>
        </p:nvSpPr>
        <p:spPr>
          <a:xfrm>
            <a:off x="4082922" y="1140560"/>
            <a:ext cx="1045433" cy="307777"/>
          </a:xfrm>
          <a:prstGeom prst="rect">
            <a:avLst/>
          </a:prstGeom>
          <a:noFill/>
        </p:spPr>
        <p:txBody>
          <a:bodyPr wrap="square" rtlCol="0">
            <a:spAutoFit/>
          </a:bodyPr>
          <a:lstStyle/>
          <a:p>
            <a:r>
              <a:rPr lang="en-US" sz="1400" dirty="0"/>
              <a:t>5-fold CV</a:t>
            </a:r>
          </a:p>
        </p:txBody>
      </p:sp>
      <p:pic>
        <p:nvPicPr>
          <p:cNvPr id="10256" name="Picture 16" descr="K Fold Cross-Validation in Machine Learning? How does K Fold ...">
            <a:extLst>
              <a:ext uri="{FF2B5EF4-FFF2-40B4-BE49-F238E27FC236}">
                <a16:creationId xmlns:a16="http://schemas.microsoft.com/office/drawing/2014/main" id="{322C1F70-771F-04E1-87DC-3FD53AF0FB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096" t="24420" r="3428" b="66595"/>
          <a:stretch/>
        </p:blipFill>
        <p:spPr bwMode="auto">
          <a:xfrm>
            <a:off x="3640537" y="3673126"/>
            <a:ext cx="897118" cy="268983"/>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K Fold Cross-Validation in Machine Learning? How does K Fold ...">
            <a:extLst>
              <a:ext uri="{FF2B5EF4-FFF2-40B4-BE49-F238E27FC236}">
                <a16:creationId xmlns:a16="http://schemas.microsoft.com/office/drawing/2014/main" id="{D6D9E7E9-8AF9-4CA0-B44A-8AA93A38E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911" t="37674" r="667" b="54152"/>
          <a:stretch/>
        </p:blipFill>
        <p:spPr bwMode="auto">
          <a:xfrm>
            <a:off x="4634272" y="3700380"/>
            <a:ext cx="1000910" cy="241389"/>
          </a:xfrm>
          <a:prstGeom prst="rect">
            <a:avLst/>
          </a:prstGeom>
          <a:noFill/>
          <a:extLst>
            <a:ext uri="{909E8E84-426E-40DD-AFC4-6F175D3DCCD1}">
              <a14:hiddenFill xmlns:a14="http://schemas.microsoft.com/office/drawing/2010/main">
                <a:solidFill>
                  <a:srgbClr val="FFFFFF"/>
                </a:solidFill>
              </a14:hiddenFill>
            </a:ext>
          </a:extLst>
        </p:spPr>
      </p:pic>
      <p:sp>
        <p:nvSpPr>
          <p:cNvPr id="10253" name="CuadroTexto 10252">
            <a:extLst>
              <a:ext uri="{FF2B5EF4-FFF2-40B4-BE49-F238E27FC236}">
                <a16:creationId xmlns:a16="http://schemas.microsoft.com/office/drawing/2014/main" id="{5923138F-97E8-0434-990A-C11FA0B3FF6B}"/>
              </a:ext>
            </a:extLst>
          </p:cNvPr>
          <p:cNvSpPr txBox="1"/>
          <p:nvPr/>
        </p:nvSpPr>
        <p:spPr>
          <a:xfrm>
            <a:off x="6938112" y="3737006"/>
            <a:ext cx="1000909" cy="307777"/>
          </a:xfrm>
          <a:prstGeom prst="rect">
            <a:avLst/>
          </a:prstGeom>
          <a:noFill/>
        </p:spPr>
        <p:txBody>
          <a:bodyPr wrap="square" rtlCol="0">
            <a:spAutoFit/>
          </a:bodyPr>
          <a:lstStyle/>
          <a:p>
            <a:r>
              <a:rPr lang="en-US" sz="1400" dirty="0"/>
              <a:t>ML Model</a:t>
            </a:r>
          </a:p>
        </p:txBody>
      </p:sp>
      <p:sp>
        <p:nvSpPr>
          <p:cNvPr id="10257" name="CuadroTexto 10256">
            <a:extLst>
              <a:ext uri="{FF2B5EF4-FFF2-40B4-BE49-F238E27FC236}">
                <a16:creationId xmlns:a16="http://schemas.microsoft.com/office/drawing/2014/main" id="{CB931947-4771-1DE4-6BD7-4E18FED86C0D}"/>
              </a:ext>
            </a:extLst>
          </p:cNvPr>
          <p:cNvSpPr txBox="1"/>
          <p:nvPr/>
        </p:nvSpPr>
        <p:spPr>
          <a:xfrm>
            <a:off x="7329445" y="5988471"/>
            <a:ext cx="1501343" cy="523220"/>
          </a:xfrm>
          <a:prstGeom prst="rect">
            <a:avLst/>
          </a:prstGeom>
          <a:noFill/>
        </p:spPr>
        <p:txBody>
          <a:bodyPr wrap="square" rtlCol="0">
            <a:spAutoFit/>
          </a:bodyPr>
          <a:lstStyle/>
          <a:p>
            <a:r>
              <a:rPr lang="en-US" sz="1400" dirty="0"/>
              <a:t>Model evaluation with test set</a:t>
            </a:r>
          </a:p>
        </p:txBody>
      </p:sp>
      <p:sp>
        <p:nvSpPr>
          <p:cNvPr id="10260" name="CuadroTexto 10259">
            <a:extLst>
              <a:ext uri="{FF2B5EF4-FFF2-40B4-BE49-F238E27FC236}">
                <a16:creationId xmlns:a16="http://schemas.microsoft.com/office/drawing/2014/main" id="{5ACDD50D-5938-DABF-B2E3-6FD29E1C2471}"/>
              </a:ext>
            </a:extLst>
          </p:cNvPr>
          <p:cNvSpPr txBox="1"/>
          <p:nvPr/>
        </p:nvSpPr>
        <p:spPr>
          <a:xfrm>
            <a:off x="8108317" y="3783343"/>
            <a:ext cx="1065519" cy="523220"/>
          </a:xfrm>
          <a:prstGeom prst="rect">
            <a:avLst/>
          </a:prstGeom>
          <a:noFill/>
        </p:spPr>
        <p:txBody>
          <a:bodyPr wrap="square" rtlCol="0">
            <a:spAutoFit/>
          </a:bodyPr>
          <a:lstStyle/>
          <a:p>
            <a:r>
              <a:rPr lang="en-US" sz="1400" dirty="0"/>
              <a:t>CV model evaluation</a:t>
            </a:r>
          </a:p>
        </p:txBody>
      </p:sp>
      <p:pic>
        <p:nvPicPr>
          <p:cNvPr id="10261" name="Picture 4" descr="Machine learning - Free electronics icons">
            <a:extLst>
              <a:ext uri="{FF2B5EF4-FFF2-40B4-BE49-F238E27FC236}">
                <a16:creationId xmlns:a16="http://schemas.microsoft.com/office/drawing/2014/main" id="{9D967E18-F016-C6E3-FB75-003E777BE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719" y="5405859"/>
            <a:ext cx="672148" cy="672148"/>
          </a:xfrm>
          <a:prstGeom prst="rect">
            <a:avLst/>
          </a:prstGeom>
          <a:noFill/>
          <a:extLst>
            <a:ext uri="{909E8E84-426E-40DD-AFC4-6F175D3DCCD1}">
              <a14:hiddenFill xmlns:a14="http://schemas.microsoft.com/office/drawing/2010/main">
                <a:solidFill>
                  <a:srgbClr val="FFFFFF"/>
                </a:solidFill>
              </a14:hiddenFill>
            </a:ext>
          </a:extLst>
        </p:spPr>
      </p:pic>
      <p:sp>
        <p:nvSpPr>
          <p:cNvPr id="10262" name="CuadroTexto 10261">
            <a:extLst>
              <a:ext uri="{FF2B5EF4-FFF2-40B4-BE49-F238E27FC236}">
                <a16:creationId xmlns:a16="http://schemas.microsoft.com/office/drawing/2014/main" id="{2828C0F9-FCB1-14AB-5195-EECE16C60E23}"/>
              </a:ext>
            </a:extLst>
          </p:cNvPr>
          <p:cNvSpPr txBox="1"/>
          <p:nvPr/>
        </p:nvSpPr>
        <p:spPr>
          <a:xfrm>
            <a:off x="5373033" y="6096192"/>
            <a:ext cx="1065519" cy="307777"/>
          </a:xfrm>
          <a:prstGeom prst="rect">
            <a:avLst/>
          </a:prstGeom>
          <a:noFill/>
        </p:spPr>
        <p:txBody>
          <a:bodyPr wrap="square" rtlCol="0">
            <a:spAutoFit/>
          </a:bodyPr>
          <a:lstStyle/>
          <a:p>
            <a:r>
              <a:rPr lang="en-US" sz="1400" dirty="0"/>
              <a:t>Best model</a:t>
            </a:r>
          </a:p>
        </p:txBody>
      </p:sp>
      <p:cxnSp>
        <p:nvCxnSpPr>
          <p:cNvPr id="10266" name="Conector angular 10265">
            <a:extLst>
              <a:ext uri="{FF2B5EF4-FFF2-40B4-BE49-F238E27FC236}">
                <a16:creationId xmlns:a16="http://schemas.microsoft.com/office/drawing/2014/main" id="{8B97588E-6BB9-8F2D-C4BF-DA337E848AEE}"/>
              </a:ext>
            </a:extLst>
          </p:cNvPr>
          <p:cNvCxnSpPr>
            <a:cxnSpLocks/>
          </p:cNvCxnSpPr>
          <p:nvPr/>
        </p:nvCxnSpPr>
        <p:spPr>
          <a:xfrm flipV="1">
            <a:off x="6454178" y="5700883"/>
            <a:ext cx="96786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68" name="Conector recto de flecha 10267">
            <a:extLst>
              <a:ext uri="{FF2B5EF4-FFF2-40B4-BE49-F238E27FC236}">
                <a16:creationId xmlns:a16="http://schemas.microsoft.com/office/drawing/2014/main" id="{8D5ECC97-EC26-9E19-20AC-B2CF7593206A}"/>
              </a:ext>
            </a:extLst>
          </p:cNvPr>
          <p:cNvCxnSpPr>
            <a:cxnSpLocks/>
          </p:cNvCxnSpPr>
          <p:nvPr/>
        </p:nvCxnSpPr>
        <p:spPr>
          <a:xfrm>
            <a:off x="9047447" y="3072547"/>
            <a:ext cx="132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0" name="Picture 4" descr="Machine learning - Free electronics icons">
            <a:extLst>
              <a:ext uri="{FF2B5EF4-FFF2-40B4-BE49-F238E27FC236}">
                <a16:creationId xmlns:a16="http://schemas.microsoft.com/office/drawing/2014/main" id="{45BB4A40-6253-78B0-1E4D-D61E6038B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0" y="2708200"/>
            <a:ext cx="783858" cy="783858"/>
          </a:xfrm>
          <a:prstGeom prst="rect">
            <a:avLst/>
          </a:prstGeom>
          <a:noFill/>
          <a:extLst>
            <a:ext uri="{909E8E84-426E-40DD-AFC4-6F175D3DCCD1}">
              <a14:hiddenFill xmlns:a14="http://schemas.microsoft.com/office/drawing/2010/main">
                <a:solidFill>
                  <a:srgbClr val="FFFFFF"/>
                </a:solidFill>
              </a14:hiddenFill>
            </a:ext>
          </a:extLst>
        </p:spPr>
      </p:pic>
      <p:sp>
        <p:nvSpPr>
          <p:cNvPr id="10271" name="CuadroTexto 10270">
            <a:extLst>
              <a:ext uri="{FF2B5EF4-FFF2-40B4-BE49-F238E27FC236}">
                <a16:creationId xmlns:a16="http://schemas.microsoft.com/office/drawing/2014/main" id="{49AE035A-CA6E-1270-E573-A0C87AC78E73}"/>
              </a:ext>
            </a:extLst>
          </p:cNvPr>
          <p:cNvSpPr txBox="1"/>
          <p:nvPr/>
        </p:nvSpPr>
        <p:spPr>
          <a:xfrm>
            <a:off x="9173836" y="2551721"/>
            <a:ext cx="1325703" cy="553998"/>
          </a:xfrm>
          <a:prstGeom prst="rect">
            <a:avLst/>
          </a:prstGeom>
          <a:noFill/>
        </p:spPr>
        <p:txBody>
          <a:bodyPr wrap="square" rtlCol="0">
            <a:spAutoFit/>
          </a:bodyPr>
          <a:lstStyle/>
          <a:p>
            <a:r>
              <a:rPr lang="en-US" sz="1000" dirty="0"/>
              <a:t>Retrain using best set of hyper-params and the entire train set</a:t>
            </a:r>
          </a:p>
        </p:txBody>
      </p:sp>
      <p:sp>
        <p:nvSpPr>
          <p:cNvPr id="10272" name="CuadroTexto 10271">
            <a:extLst>
              <a:ext uri="{FF2B5EF4-FFF2-40B4-BE49-F238E27FC236}">
                <a16:creationId xmlns:a16="http://schemas.microsoft.com/office/drawing/2014/main" id="{E6211BF3-32C0-B429-9A05-D920DDAA68BA}"/>
              </a:ext>
            </a:extLst>
          </p:cNvPr>
          <p:cNvSpPr txBox="1"/>
          <p:nvPr/>
        </p:nvSpPr>
        <p:spPr>
          <a:xfrm>
            <a:off x="10593141" y="3503276"/>
            <a:ext cx="1065519" cy="307777"/>
          </a:xfrm>
          <a:prstGeom prst="rect">
            <a:avLst/>
          </a:prstGeom>
          <a:noFill/>
        </p:spPr>
        <p:txBody>
          <a:bodyPr wrap="square" rtlCol="0">
            <a:spAutoFit/>
          </a:bodyPr>
          <a:lstStyle/>
          <a:p>
            <a:r>
              <a:rPr lang="en-US" sz="1400" dirty="0"/>
              <a:t>Best Model</a:t>
            </a:r>
          </a:p>
        </p:txBody>
      </p:sp>
    </p:spTree>
    <p:extLst>
      <p:ext uri="{BB962C8B-B14F-4D97-AF65-F5344CB8AC3E}">
        <p14:creationId xmlns:p14="http://schemas.microsoft.com/office/powerpoint/2010/main" val="386556880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12</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1: Run Code Locally</a:t>
            </a:r>
          </a:p>
        </p:txBody>
      </p:sp>
      <p:sp>
        <p:nvSpPr>
          <p:cNvPr id="11" name="Rectángulo 10">
            <a:extLst>
              <a:ext uri="{FF2B5EF4-FFF2-40B4-BE49-F238E27FC236}">
                <a16:creationId xmlns:a16="http://schemas.microsoft.com/office/drawing/2014/main" id="{982250F4-2E3A-5C63-78A2-E55AE63FFF84}"/>
              </a:ext>
            </a:extLst>
          </p:cNvPr>
          <p:cNvSpPr/>
          <p:nvPr/>
        </p:nvSpPr>
        <p:spPr>
          <a:xfrm>
            <a:off x="1310640" y="4746083"/>
            <a:ext cx="8382000" cy="32230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A0A76DA3-EB4C-A3E0-6ADB-0056DAEDD2BA}"/>
              </a:ext>
            </a:extLst>
          </p:cNvPr>
          <p:cNvSpPr/>
          <p:nvPr/>
        </p:nvSpPr>
        <p:spPr>
          <a:xfrm>
            <a:off x="1310639" y="6157441"/>
            <a:ext cx="4315097"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058400" cy="5527082"/>
          </a:xfrm>
        </p:spPr>
        <p:txBody>
          <a:bodyPr/>
          <a:lstStyle/>
          <a:p>
            <a:pPr marL="457200" indent="-457200">
              <a:buFont typeface="+mj-lt"/>
              <a:buAutoNum type="arabicPeriod"/>
            </a:pPr>
            <a:r>
              <a:rPr lang="en-US" sz="2000" b="0" dirty="0">
                <a:effectLst/>
                <a:latin typeface="Calibri" panose="020F0502020204030204" pitchFamily="34" charset="0"/>
                <a:cs typeface="Calibri" panose="020F0502020204030204" pitchFamily="34" charset="0"/>
              </a:rPr>
              <a:t>If using Docker playground:</a:t>
            </a:r>
          </a:p>
          <a:p>
            <a:pPr marL="857250" lvl="1" indent="-457200">
              <a:buFont typeface="+mj-lt"/>
              <a:buAutoNum type="arabicPeriod"/>
            </a:pPr>
            <a:r>
              <a:rPr lang="en-US" sz="1600" b="0" dirty="0">
                <a:effectLst/>
                <a:latin typeface="Calibri" panose="020F0502020204030204" pitchFamily="34" charset="0"/>
                <a:cs typeface="Calibri" panose="020F0502020204030204" pitchFamily="34" charset="0"/>
              </a:rPr>
              <a:t>Open </a:t>
            </a:r>
            <a:r>
              <a:rPr lang="en-US" sz="1600" b="0" dirty="0">
                <a:effectLst/>
                <a:latin typeface="Calibri" panose="020F0502020204030204" pitchFamily="34" charset="0"/>
                <a:cs typeface="Calibri" panose="020F0502020204030204" pitchFamily="34" charset="0"/>
                <a:hlinkClick r:id="rId3"/>
              </a:rPr>
              <a:t>Docker playground </a:t>
            </a:r>
            <a:r>
              <a:rPr lang="en-US" sz="1600" b="0" dirty="0">
                <a:effectLst/>
                <a:latin typeface="Calibri" panose="020F0502020204030204" pitchFamily="34" charset="0"/>
                <a:cs typeface="Calibri" panose="020F0502020204030204" pitchFamily="34" charset="0"/>
              </a:rPr>
              <a:t>(</a:t>
            </a:r>
            <a:r>
              <a:rPr lang="en-US" sz="1600" b="0" dirty="0">
                <a:effectLst/>
                <a:latin typeface="Calibri" panose="020F0502020204030204" pitchFamily="34" charset="0"/>
                <a:cs typeface="Calibri" panose="020F0502020204030204" pitchFamily="34" charset="0"/>
                <a:hlinkClick r:id="rId3"/>
              </a:rPr>
              <a:t>https://labs.play-with-docker.com/</a:t>
            </a:r>
            <a:r>
              <a:rPr lang="en-US" sz="1600" b="0" dirty="0">
                <a:effectLst/>
                <a:latin typeface="Calibri" panose="020F0502020204030204" pitchFamily="34" charset="0"/>
                <a:cs typeface="Calibri" panose="020F0502020204030204" pitchFamily="34" charset="0"/>
              </a:rPr>
              <a:t>) and click “</a:t>
            </a:r>
            <a:r>
              <a:rPr lang="en-US" sz="1600" dirty="0">
                <a:effectLst/>
                <a:latin typeface="Calibri" panose="020F0502020204030204" pitchFamily="34" charset="0"/>
                <a:cs typeface="Calibri" panose="020F0502020204030204" pitchFamily="34" charset="0"/>
              </a:rPr>
              <a:t>Start”</a:t>
            </a:r>
            <a:r>
              <a:rPr lang="en-US" sz="1600" b="0" dirty="0">
                <a:effectLst/>
                <a:latin typeface="Calibri" panose="020F0502020204030204" pitchFamily="34" charset="0"/>
                <a:cs typeface="Calibri" panose="020F0502020204030204" pitchFamily="34" charset="0"/>
              </a:rPr>
              <a:t>. NOTE: </a:t>
            </a:r>
            <a:r>
              <a:rPr lang="en-US" sz="1600" b="0" dirty="0">
                <a:latin typeface="Calibri" panose="020F0502020204030204" pitchFamily="34" charset="0"/>
                <a:cs typeface="Calibri" panose="020F0502020204030204" pitchFamily="34" charset="0"/>
              </a:rPr>
              <a:t>If you don’t have an account, you might need to register ahead.</a:t>
            </a:r>
            <a:endParaRPr lang="en-US" sz="1600" b="0" dirty="0">
              <a:effectLst/>
              <a:latin typeface="Calibri" panose="020F0502020204030204" pitchFamily="34" charset="0"/>
              <a:cs typeface="Calibri" panose="020F0502020204030204" pitchFamily="34" charset="0"/>
            </a:endParaRPr>
          </a:p>
          <a:p>
            <a:pPr marL="857250" lvl="1" indent="-457200">
              <a:buFont typeface="+mj-lt"/>
              <a:buAutoNum type="arabicPeriod"/>
            </a:pPr>
            <a:r>
              <a:rPr lang="en-US" sz="1600" b="0" dirty="0">
                <a:latin typeface="Calibri" panose="020F0502020204030204" pitchFamily="34" charset="0"/>
                <a:cs typeface="Calibri" panose="020F0502020204030204" pitchFamily="34" charset="0"/>
              </a:rPr>
              <a:t>Click on “</a:t>
            </a:r>
            <a:r>
              <a:rPr lang="en-US" sz="1600" dirty="0">
                <a:latin typeface="Calibri" panose="020F0502020204030204" pitchFamily="34" charset="0"/>
                <a:cs typeface="Calibri" panose="020F0502020204030204" pitchFamily="34" charset="0"/>
              </a:rPr>
              <a:t>Add new instance</a:t>
            </a:r>
            <a:r>
              <a:rPr lang="en-US" sz="1600" b="0" dirty="0">
                <a:latin typeface="Calibri" panose="020F0502020204030204" pitchFamily="34" charset="0"/>
                <a:cs typeface="Calibri" panose="020F0502020204030204" pitchFamily="34" charset="0"/>
              </a:rPr>
              <a:t>”. This provides a sandbox environment to play with Docker. </a:t>
            </a:r>
          </a:p>
          <a:p>
            <a:pPr marL="457200" indent="-457200">
              <a:buFont typeface="+mj-lt"/>
              <a:buAutoNum type="arabicPeriod"/>
            </a:pPr>
            <a:r>
              <a:rPr lang="en-US" sz="2000" b="0" dirty="0">
                <a:latin typeface="Calibri" panose="020F0502020204030204" pitchFamily="34" charset="0"/>
                <a:cs typeface="Calibri" panose="020F0502020204030204" pitchFamily="34" charset="0"/>
              </a:rPr>
              <a:t>If using your computer:</a:t>
            </a:r>
          </a:p>
          <a:p>
            <a:pPr marL="857250" lvl="1" indent="-457200">
              <a:buFont typeface="+mj-lt"/>
              <a:buAutoNum type="arabicPeriod"/>
            </a:pPr>
            <a:r>
              <a:rPr lang="en-US" sz="1600" dirty="0">
                <a:latin typeface="Calibri" panose="020F0502020204030204" pitchFamily="34" charset="0"/>
                <a:cs typeface="Calibri" panose="020F0502020204030204" pitchFamily="34" charset="0"/>
              </a:rPr>
              <a:t>Open the terminal and navigate to the folder you want to work/save </a:t>
            </a:r>
            <a:r>
              <a:rPr lang="en-US" sz="1600" dirty="0" err="1">
                <a:latin typeface="Calibri" panose="020F0502020204030204" pitchFamily="34" charset="0"/>
                <a:cs typeface="Calibri" panose="020F0502020204030204" pitchFamily="34" charset="0"/>
              </a:rPr>
              <a:t>ths</a:t>
            </a:r>
            <a:r>
              <a:rPr lang="en-US" sz="1600" dirty="0">
                <a:latin typeface="Calibri" panose="020F0502020204030204" pitchFamily="34" charset="0"/>
                <a:cs typeface="Calibri" panose="020F0502020204030204" pitchFamily="34" charset="0"/>
              </a:rPr>
              <a:t> demo. </a:t>
            </a:r>
          </a:p>
          <a:p>
            <a:pPr marL="457200" indent="-457200">
              <a:buFont typeface="+mj-lt"/>
              <a:buAutoNum type="arabicPeriod"/>
            </a:pPr>
            <a:r>
              <a:rPr lang="en-US" sz="2000" b="0" dirty="0">
                <a:latin typeface="Calibri" panose="020F0502020204030204" pitchFamily="34" charset="0"/>
                <a:cs typeface="Calibri" panose="020F0502020204030204" pitchFamily="34" charset="0"/>
              </a:rPr>
              <a:t>We are going to </a:t>
            </a:r>
            <a:r>
              <a:rPr lang="en-US" sz="2000" dirty="0">
                <a:latin typeface="Calibri" panose="020F0502020204030204" pitchFamily="34" charset="0"/>
                <a:cs typeface="Calibri" panose="020F0502020204030204" pitchFamily="34" charset="0"/>
              </a:rPr>
              <a:t>download the base code from </a:t>
            </a:r>
            <a:r>
              <a:rPr lang="en-US" sz="2000" dirty="0" err="1">
                <a:latin typeface="Calibri" panose="020F0502020204030204" pitchFamily="34" charset="0"/>
                <a:cs typeface="Calibri" panose="020F0502020204030204" pitchFamily="34" charset="0"/>
              </a:rPr>
              <a:t>Github</a:t>
            </a:r>
            <a:r>
              <a:rPr lang="en-US" sz="2000" b="0" dirty="0">
                <a:latin typeface="Calibri" panose="020F0502020204030204" pitchFamily="34" charset="0"/>
                <a:cs typeface="Calibri" panose="020F0502020204030204" pitchFamily="34" charset="0"/>
              </a:rPr>
              <a:t>. Note: In Docker Playground or similar online environments, you usually can't directly upload local files in the way you might upload files to a cloud storage service. </a:t>
            </a:r>
            <a:r>
              <a:rPr lang="en-US" sz="2000" b="0" dirty="0" err="1">
                <a:latin typeface="Calibri" panose="020F0502020204030204" pitchFamily="34" charset="0"/>
                <a:cs typeface="Calibri" panose="020F0502020204030204" pitchFamily="34" charset="0"/>
              </a:rPr>
              <a:t>Github</a:t>
            </a:r>
            <a:r>
              <a:rPr lang="en-US" sz="2000" b="0" dirty="0">
                <a:latin typeface="Calibri" panose="020F0502020204030204" pitchFamily="34" charset="0"/>
                <a:cs typeface="Calibri" panose="020F0502020204030204" pitchFamily="34" charset="0"/>
              </a:rPr>
              <a:t> is an easy way to get your code on VMs. On the terminal type:</a:t>
            </a:r>
          </a:p>
          <a:p>
            <a:pPr marL="0" indent="0">
              <a:buNone/>
            </a:pPr>
            <a:r>
              <a:rPr lang="en-US" sz="2000" b="0" dirty="0">
                <a:latin typeface="Calibri" panose="020F0502020204030204" pitchFamily="34" charset="0"/>
                <a:cs typeface="Calibri" panose="020F0502020204030204" pitchFamily="34" charset="0"/>
              </a:rPr>
              <a:t>        </a:t>
            </a:r>
            <a:r>
              <a:rPr lang="en-US" sz="1800" dirty="0">
                <a:latin typeface="Consolas" panose="020B0609020204030204" pitchFamily="49" charset="0"/>
                <a:cs typeface="Consolas" panose="020B0609020204030204" pitchFamily="49" charset="0"/>
              </a:rPr>
              <a:t>git clone https://</a:t>
            </a:r>
            <a:r>
              <a:rPr lang="en-US" sz="1800" dirty="0" err="1">
                <a:latin typeface="Consolas" panose="020B0609020204030204" pitchFamily="49" charset="0"/>
                <a:cs typeface="Consolas" panose="020B0609020204030204" pitchFamily="49" charset="0"/>
              </a:rPr>
              <a:t>github.com</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AlejandraLLI</a:t>
            </a:r>
            <a:r>
              <a:rPr lang="en-US" sz="1800" dirty="0">
                <a:latin typeface="Consolas" panose="020B0609020204030204" pitchFamily="49" charset="0"/>
                <a:cs typeface="Consolas" panose="020B0609020204030204" pitchFamily="49" charset="0"/>
              </a:rPr>
              <a:t>/MBAi460_docker_demo.git</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startAt="4"/>
            </a:pPr>
            <a:r>
              <a:rPr lang="en-US" sz="2000" b="0" dirty="0">
                <a:latin typeface="Calibri" panose="020F0502020204030204" pitchFamily="34" charset="0"/>
                <a:cs typeface="Calibri" panose="020F0502020204030204" pitchFamily="34" charset="0"/>
              </a:rPr>
              <a:t>If you type </a:t>
            </a:r>
            <a:r>
              <a:rPr lang="en-US" sz="2000" dirty="0">
                <a:latin typeface="Consolas" panose="020B0609020204030204" pitchFamily="49" charset="0"/>
                <a:cs typeface="Consolas" panose="020B0609020204030204" pitchFamily="49" charset="0"/>
              </a:rPr>
              <a:t>ls</a:t>
            </a:r>
            <a:r>
              <a:rPr lang="en-US" sz="2000" b="0" dirty="0">
                <a:latin typeface="Calibri" panose="020F0502020204030204" pitchFamily="34" charset="0"/>
                <a:cs typeface="Calibri" panose="020F0502020204030204" pitchFamily="34" charset="0"/>
              </a:rPr>
              <a:t> you should see a folder “MBAi460_docker_demo”. </a:t>
            </a:r>
          </a:p>
          <a:p>
            <a:pPr marL="457200" indent="-457200">
              <a:buFont typeface="+mj-lt"/>
              <a:buAutoNum type="arabicPeriod" startAt="4"/>
            </a:pPr>
            <a:r>
              <a:rPr lang="en-US" sz="2000" b="0" dirty="0">
                <a:latin typeface="Calibri" panose="020F0502020204030204" pitchFamily="34" charset="0"/>
                <a:cs typeface="Calibri" panose="020F0502020204030204" pitchFamily="34" charset="0"/>
              </a:rPr>
              <a:t>Navigate to the folder typing</a:t>
            </a:r>
          </a:p>
          <a:p>
            <a:pPr marL="0" indent="0">
              <a:buNone/>
            </a:pPr>
            <a:r>
              <a:rPr lang="en-US" sz="2000" b="0" dirty="0">
                <a:latin typeface="Calibri" panose="020F0502020204030204" pitchFamily="34" charset="0"/>
                <a:cs typeface="Calibri" panose="020F0502020204030204" pitchFamily="34" charset="0"/>
              </a:rPr>
              <a:t>        </a:t>
            </a:r>
            <a:r>
              <a:rPr lang="en-US" sz="1800" dirty="0">
                <a:latin typeface="Consolas" panose="020B0609020204030204" pitchFamily="49" charset="0"/>
                <a:cs typeface="Consolas" panose="020B0609020204030204" pitchFamily="49" charset="0"/>
              </a:rPr>
              <a:t>cd MBAI460_docker_demo</a:t>
            </a: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90699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13</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1: Run Code Locally</a:t>
            </a:r>
          </a:p>
        </p:txBody>
      </p:sp>
      <p:sp>
        <p:nvSpPr>
          <p:cNvPr id="2" name="Rectángulo 1">
            <a:extLst>
              <a:ext uri="{FF2B5EF4-FFF2-40B4-BE49-F238E27FC236}">
                <a16:creationId xmlns:a16="http://schemas.microsoft.com/office/drawing/2014/main" id="{DE66C536-A464-7C24-FFA6-3CB2664BF3E0}"/>
              </a:ext>
            </a:extLst>
          </p:cNvPr>
          <p:cNvSpPr/>
          <p:nvPr/>
        </p:nvSpPr>
        <p:spPr>
          <a:xfrm>
            <a:off x="1380309" y="1994175"/>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FF1AB026-401A-B062-F66B-B22BDC4F9495}"/>
              </a:ext>
            </a:extLst>
          </p:cNvPr>
          <p:cNvSpPr/>
          <p:nvPr/>
        </p:nvSpPr>
        <p:spPr>
          <a:xfrm>
            <a:off x="1380309" y="2878095"/>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E5296B11-F4BB-11AE-BA2A-478C50E2BA58}"/>
              </a:ext>
            </a:extLst>
          </p:cNvPr>
          <p:cNvSpPr/>
          <p:nvPr/>
        </p:nvSpPr>
        <p:spPr>
          <a:xfrm>
            <a:off x="1380309" y="3762015"/>
            <a:ext cx="530427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8E8EFD75-4BE9-5CDD-0B84-F36E9E046D87}"/>
              </a:ext>
            </a:extLst>
          </p:cNvPr>
          <p:cNvSpPr/>
          <p:nvPr/>
        </p:nvSpPr>
        <p:spPr>
          <a:xfrm>
            <a:off x="1380309" y="4645935"/>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058400" cy="5527082"/>
          </a:xfrm>
        </p:spPr>
        <p:txBody>
          <a:bodyPr/>
          <a:lstStyle/>
          <a:p>
            <a:pPr marL="457200" indent="-457200">
              <a:buFont typeface="+mj-lt"/>
              <a:buAutoNum type="arabicPeriod" startAt="6"/>
            </a:pPr>
            <a:r>
              <a:rPr lang="en-US" sz="2000" b="0" dirty="0">
                <a:latin typeface="Calibri" panose="020F0502020204030204" pitchFamily="34" charset="0"/>
                <a:cs typeface="Calibri" panose="020F0502020204030204" pitchFamily="34" charset="0"/>
              </a:rPr>
              <a:t>Type </a:t>
            </a:r>
            <a:r>
              <a:rPr lang="en-US" sz="2000" dirty="0">
                <a:latin typeface="Consolas" panose="020B0609020204030204" pitchFamily="49" charset="0"/>
                <a:cs typeface="Consolas" panose="020B0609020204030204" pitchFamily="49" charset="0"/>
              </a:rPr>
              <a:t>ls</a:t>
            </a:r>
            <a:r>
              <a:rPr lang="en-US" sz="2000" dirty="0">
                <a:latin typeface="Calibri" panose="020F0502020204030204" pitchFamily="34" charset="0"/>
                <a:cs typeface="Calibri" panose="020F0502020204030204" pitchFamily="34" charset="0"/>
              </a:rPr>
              <a:t> </a:t>
            </a:r>
            <a:r>
              <a:rPr lang="en-US" sz="2000" b="0" dirty="0">
                <a:latin typeface="Calibri" panose="020F0502020204030204" pitchFamily="34" charset="0"/>
                <a:cs typeface="Calibri" panose="020F0502020204030204" pitchFamily="34" charset="0"/>
              </a:rPr>
              <a:t>again to see the contents of the folder. </a:t>
            </a:r>
          </a:p>
          <a:p>
            <a:pPr marL="457200" indent="-457200">
              <a:buFont typeface="+mj-lt"/>
              <a:buAutoNum type="arabicPeriod" startAt="7"/>
            </a:pPr>
            <a:r>
              <a:rPr lang="en-US" sz="2000" b="0" dirty="0">
                <a:latin typeface="Calibri" panose="020F0502020204030204" pitchFamily="34" charset="0"/>
                <a:cs typeface="Calibri" panose="020F0502020204030204" pitchFamily="34" charset="0"/>
              </a:rPr>
              <a:t>Create a python virtual environment</a:t>
            </a:r>
          </a:p>
          <a:p>
            <a:pPr marL="0" indent="0">
              <a:buNone/>
            </a:pPr>
            <a:r>
              <a:rPr lang="en-US" sz="2000" b="0"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python –m </a:t>
            </a:r>
            <a:r>
              <a:rPr lang="en-US" sz="1800" dirty="0" err="1">
                <a:latin typeface="Consolas" panose="020B0609020204030204" pitchFamily="49" charset="0"/>
                <a:cs typeface="Consolas" panose="020B0609020204030204" pitchFamily="49" charset="0"/>
              </a:rPr>
              <a:t>venv</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venv</a:t>
            </a: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8"/>
            </a:pPr>
            <a:r>
              <a:rPr lang="en-US" sz="2000" b="0" dirty="0">
                <a:latin typeface="Calibri" panose="020F0502020204030204" pitchFamily="34" charset="0"/>
                <a:cs typeface="Calibri" panose="020F0502020204030204" pitchFamily="34" charset="0"/>
              </a:rPr>
              <a:t>Activate your virtual environment</a:t>
            </a:r>
          </a:p>
          <a:p>
            <a:pPr marL="0" indent="0">
              <a:buNone/>
            </a:pPr>
            <a:r>
              <a:rPr lang="en-US" sz="1800" b="0" dirty="0">
                <a:latin typeface="Calibri" panose="020F0502020204030204" pitchFamily="34" charset="0"/>
                <a:cs typeface="Calibri" panose="020F0502020204030204" pitchFamily="34" charset="0"/>
              </a:rPr>
              <a:t>       </a:t>
            </a:r>
            <a:r>
              <a:rPr lang="en-US" sz="1800" dirty="0">
                <a:latin typeface="Consolas" panose="020B0609020204030204" pitchFamily="49" charset="0"/>
                <a:cs typeface="Consolas" panose="020B0609020204030204" pitchFamily="49" charset="0"/>
              </a:rPr>
              <a:t>source .</a:t>
            </a:r>
            <a:r>
              <a:rPr lang="en-US" sz="1800" dirty="0" err="1">
                <a:latin typeface="Consolas" panose="020B0609020204030204" pitchFamily="49" charset="0"/>
                <a:cs typeface="Consolas" panose="020B0609020204030204" pitchFamily="49" charset="0"/>
              </a:rPr>
              <a:t>venv</a:t>
            </a:r>
            <a:r>
              <a:rPr lang="en-US" sz="1800" dirty="0">
                <a:latin typeface="Consolas" panose="020B0609020204030204" pitchFamily="49" charset="0"/>
                <a:cs typeface="Consolas" panose="020B0609020204030204" pitchFamily="49" charset="0"/>
              </a:rPr>
              <a:t>/bin/activate</a:t>
            </a:r>
          </a:p>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Install the required python libraries (this could take several minutes).</a:t>
            </a:r>
          </a:p>
          <a:p>
            <a:pPr marL="0" indent="0">
              <a:buNone/>
            </a:pPr>
            <a:r>
              <a:rPr lang="en-US" sz="2000" b="0"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pip install –r </a:t>
            </a:r>
            <a:r>
              <a:rPr lang="en-US" sz="1800" dirty="0" err="1">
                <a:latin typeface="Consolas" panose="020B0609020204030204" pitchFamily="49" charset="0"/>
                <a:cs typeface="Consolas" panose="020B0609020204030204" pitchFamily="49" charset="0"/>
              </a:rPr>
              <a:t>run_local</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requirements.txt</a:t>
            </a:r>
            <a:endParaRPr lang="en-US" sz="1800" dirty="0">
              <a:latin typeface="Consolas" panose="020B0609020204030204" pitchFamily="49" charset="0"/>
              <a:cs typeface="Consolas" panose="020B0609020204030204" pitchFamily="49" charset="0"/>
            </a:endParaRPr>
          </a:p>
          <a:p>
            <a:pPr marL="457200" indent="-457200">
              <a:buFont typeface="+mj-lt"/>
              <a:buAutoNum type="arabicPeriod" startAt="10"/>
            </a:pPr>
            <a:r>
              <a:rPr lang="en-US" sz="2000" b="0" dirty="0">
                <a:cs typeface="Consolas" panose="020B0609020204030204" pitchFamily="49" charset="0"/>
              </a:rPr>
              <a:t>Run the app</a:t>
            </a:r>
          </a:p>
          <a:p>
            <a:pPr marL="0" indent="0">
              <a:buNone/>
            </a:pPr>
            <a:r>
              <a:rPr lang="en-US" sz="1800" b="0"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python </a:t>
            </a:r>
            <a:r>
              <a:rPr lang="en-US" sz="1800" dirty="0" err="1">
                <a:latin typeface="Consolas" panose="020B0609020204030204" pitchFamily="49" charset="0"/>
                <a:cs typeface="Consolas" panose="020B0609020204030204" pitchFamily="49" charset="0"/>
              </a:rPr>
              <a:t>main_local.py</a:t>
            </a:r>
            <a:endParaRPr lang="en-US" sz="1800" dirty="0">
              <a:latin typeface="Consolas" panose="020B0609020204030204" pitchFamily="49" charset="0"/>
              <a:cs typeface="Consolas" panose="020B0609020204030204" pitchFamily="49" charset="0"/>
            </a:endParaRPr>
          </a:p>
          <a:p>
            <a:pPr marL="0" indent="0">
              <a:buNone/>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606857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14</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2: Local Docker Container</a:t>
            </a:r>
          </a:p>
        </p:txBody>
      </p:sp>
      <p:sp>
        <p:nvSpPr>
          <p:cNvPr id="2" name="Rectángulo 1">
            <a:extLst>
              <a:ext uri="{FF2B5EF4-FFF2-40B4-BE49-F238E27FC236}">
                <a16:creationId xmlns:a16="http://schemas.microsoft.com/office/drawing/2014/main" id="{B0B9263D-3B7B-1CEE-C17B-3F3228A278C3}"/>
              </a:ext>
            </a:extLst>
          </p:cNvPr>
          <p:cNvSpPr/>
          <p:nvPr/>
        </p:nvSpPr>
        <p:spPr>
          <a:xfrm>
            <a:off x="1380309" y="2795377"/>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a:extLst>
              <a:ext uri="{FF2B5EF4-FFF2-40B4-BE49-F238E27FC236}">
                <a16:creationId xmlns:a16="http://schemas.microsoft.com/office/drawing/2014/main" id="{101E1A89-06A7-115C-6A91-CA0859F23DB4}"/>
              </a:ext>
            </a:extLst>
          </p:cNvPr>
          <p:cNvSpPr/>
          <p:nvPr/>
        </p:nvSpPr>
        <p:spPr>
          <a:xfrm>
            <a:off x="1380309" y="3698979"/>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7711E778-E342-0597-9011-0A0B37363305}"/>
              </a:ext>
            </a:extLst>
          </p:cNvPr>
          <p:cNvSpPr/>
          <p:nvPr/>
        </p:nvSpPr>
        <p:spPr>
          <a:xfrm>
            <a:off x="1380309" y="4519760"/>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E27CF1A0-DDA2-389C-6C83-245F2CEB9F9A}"/>
              </a:ext>
            </a:extLst>
          </p:cNvPr>
          <p:cNvSpPr/>
          <p:nvPr/>
        </p:nvSpPr>
        <p:spPr>
          <a:xfrm>
            <a:off x="1380309" y="5643160"/>
            <a:ext cx="441960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5E072992-EC43-747B-EB12-17F3D97BC36D}"/>
              </a:ext>
            </a:extLst>
          </p:cNvPr>
          <p:cNvSpPr/>
          <p:nvPr/>
        </p:nvSpPr>
        <p:spPr>
          <a:xfrm>
            <a:off x="1380309" y="6430003"/>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a:pPr>
            <a:r>
              <a:rPr lang="en-US" sz="1800" b="0" dirty="0">
                <a:latin typeface="Calibri" panose="020F0502020204030204" pitchFamily="34" charset="0"/>
                <a:cs typeface="Calibri" panose="020F0502020204030204" pitchFamily="34" charset="0"/>
              </a:rPr>
              <a:t>Navigate to the </a:t>
            </a:r>
            <a:r>
              <a:rPr lang="en-US" sz="1600" dirty="0">
                <a:latin typeface="Consolas" panose="020B0609020204030204" pitchFamily="49" charset="0"/>
                <a:cs typeface="Consolas" panose="020B0609020204030204" pitchFamily="49" charset="0"/>
              </a:rPr>
              <a:t>MBAI460_docker_demo/</a:t>
            </a:r>
            <a:r>
              <a:rPr lang="en-US" sz="1600" dirty="0" err="1">
                <a:latin typeface="Consolas" panose="020B0609020204030204" pitchFamily="49" charset="0"/>
                <a:cs typeface="Consolas" panose="020B0609020204030204" pitchFamily="49" charset="0"/>
              </a:rPr>
              <a:t>container_local</a:t>
            </a:r>
            <a:r>
              <a:rPr lang="en-US" sz="1600" dirty="0">
                <a:latin typeface="Consolas" panose="020B0609020204030204" pitchFamily="49" charset="0"/>
                <a:cs typeface="Consolas" panose="020B0609020204030204" pitchFamily="49" charset="0"/>
              </a:rPr>
              <a:t> </a:t>
            </a:r>
            <a:r>
              <a:rPr lang="en-US" sz="1800" b="0" dirty="0">
                <a:latin typeface="Calibri" panose="020F0502020204030204" pitchFamily="34" charset="0"/>
                <a:cs typeface="Calibri" panose="020F0502020204030204" pitchFamily="34" charset="0"/>
              </a:rPr>
              <a:t>folder.</a:t>
            </a:r>
          </a:p>
          <a:p>
            <a:pPr marL="457200" indent="-457200">
              <a:buFont typeface="+mj-lt"/>
              <a:buAutoNum type="arabicPeriod"/>
            </a:pPr>
            <a:r>
              <a:rPr lang="en-US" sz="1800" b="0" dirty="0">
                <a:latin typeface="Calibri" panose="020F0502020204030204" pitchFamily="34" charset="0"/>
                <a:cs typeface="Calibri" panose="020F0502020204030204" pitchFamily="34" charset="0"/>
              </a:rPr>
              <a:t>Let’s create the </a:t>
            </a:r>
            <a:r>
              <a:rPr lang="en-US" sz="1800" b="0" dirty="0" err="1">
                <a:latin typeface="Calibri" panose="020F0502020204030204" pitchFamily="34" charset="0"/>
                <a:cs typeface="Calibri" panose="020F0502020204030204" pitchFamily="34" charset="0"/>
              </a:rPr>
              <a:t>Dockerfile</a:t>
            </a:r>
            <a:r>
              <a:rPr lang="en-US" sz="1800" b="0" dirty="0">
                <a:latin typeface="Calibri" panose="020F0502020204030204" pitchFamily="34" charset="0"/>
                <a:cs typeface="Calibri" panose="020F0502020204030204" pitchFamily="34" charset="0"/>
              </a:rPr>
              <a:t>. Type </a:t>
            </a:r>
            <a:r>
              <a:rPr lang="en-US" sz="1800" dirty="0">
                <a:latin typeface="Consolas" panose="020B0609020204030204" pitchFamily="49" charset="0"/>
                <a:cs typeface="Consolas" panose="020B0609020204030204" pitchFamily="49" charset="0"/>
              </a:rPr>
              <a:t>vi </a:t>
            </a:r>
            <a:r>
              <a:rPr lang="en-US" sz="1800" dirty="0" err="1">
                <a:latin typeface="Consolas" panose="020B0609020204030204" pitchFamily="49" charset="0"/>
                <a:cs typeface="Consolas" panose="020B0609020204030204" pitchFamily="49" charset="0"/>
              </a:rPr>
              <a:t>Dockerfile</a:t>
            </a:r>
            <a:r>
              <a:rPr lang="en-US" sz="1800" b="0" dirty="0">
                <a:latin typeface="Calibri" panose="020F0502020204030204" pitchFamily="34" charset="0"/>
                <a:cs typeface="Calibri" panose="020F0502020204030204" pitchFamily="34" charset="0"/>
              </a:rPr>
              <a:t>. This will open a terminal editor so that we can complete the </a:t>
            </a:r>
            <a:r>
              <a:rPr lang="en-US" sz="1800" b="0" dirty="0" err="1">
                <a:latin typeface="Calibri" panose="020F0502020204030204" pitchFamily="34" charset="0"/>
                <a:cs typeface="Calibri" panose="020F0502020204030204" pitchFamily="34" charset="0"/>
              </a:rPr>
              <a:t>Dockerfile</a:t>
            </a:r>
            <a:r>
              <a:rPr lang="en-US" sz="1800" b="0" dirty="0">
                <a:latin typeface="Calibri" panose="020F0502020204030204" pitchFamily="34" charset="0"/>
                <a:cs typeface="Calibri" panose="020F0502020204030204" pitchFamily="34" charset="0"/>
              </a:rPr>
              <a:t> uploaded with the code. </a:t>
            </a:r>
            <a:r>
              <a:rPr lang="en-US" sz="1800" dirty="0">
                <a:latin typeface="Calibri" panose="020F0502020204030204" pitchFamily="34" charset="0"/>
                <a:cs typeface="Calibri" panose="020F0502020204030204" pitchFamily="34" charset="0"/>
              </a:rPr>
              <a:t>Press ESC and type “:</a:t>
            </a:r>
            <a:r>
              <a:rPr lang="en-US" sz="1800" dirty="0" err="1">
                <a:latin typeface="Calibri" panose="020F0502020204030204" pitchFamily="34" charset="0"/>
                <a:cs typeface="Calibri" panose="020F0502020204030204" pitchFamily="34" charset="0"/>
              </a:rPr>
              <a:t>wq</a:t>
            </a:r>
            <a:r>
              <a:rPr lang="en-US" sz="1800" dirty="0">
                <a:latin typeface="Calibri" panose="020F0502020204030204" pitchFamily="34" charset="0"/>
                <a:cs typeface="Calibri" panose="020F0502020204030204" pitchFamily="34" charset="0"/>
              </a:rPr>
              <a:t>!” to save changes </a:t>
            </a:r>
            <a:r>
              <a:rPr lang="en-US" sz="1800" b="0" dirty="0">
                <a:latin typeface="Calibri" panose="020F0502020204030204" pitchFamily="34" charset="0"/>
                <a:cs typeface="Calibri" panose="020F0502020204030204" pitchFamily="34" charset="0"/>
              </a:rPr>
              <a:t>when finished. Remember that to create a </a:t>
            </a:r>
            <a:r>
              <a:rPr lang="en-US" sz="1800" b="0" dirty="0" err="1">
                <a:latin typeface="Calibri" panose="020F0502020204030204" pitchFamily="34" charset="0"/>
                <a:cs typeface="Calibri" panose="020F0502020204030204" pitchFamily="34" charset="0"/>
              </a:rPr>
              <a:t>Dockerfile</a:t>
            </a:r>
            <a:r>
              <a:rPr lang="en-US" sz="1800" b="0" dirty="0">
                <a:latin typeface="Calibri" panose="020F0502020204030204" pitchFamily="34" charset="0"/>
                <a:cs typeface="Calibri" panose="020F0502020204030204" pitchFamily="34" charset="0"/>
              </a:rPr>
              <a:t> you need to:</a:t>
            </a:r>
          </a:p>
          <a:p>
            <a:pPr marL="857250" lvl="1" indent="-457200">
              <a:buFont typeface="+mj-lt"/>
              <a:buAutoNum type="alphaLcParenR"/>
            </a:pPr>
            <a:r>
              <a:rPr lang="en-US" sz="1800" i="0" dirty="0">
                <a:latin typeface="Calibri" panose="020F0502020204030204" pitchFamily="34" charset="0"/>
                <a:cs typeface="Calibri" panose="020F0502020204030204" pitchFamily="34" charset="0"/>
              </a:rPr>
              <a:t>Start with a base image as the operating system layer for your container</a:t>
            </a:r>
          </a:p>
          <a:p>
            <a:pPr marL="400050" lvl="1" indent="0">
              <a:buNone/>
            </a:pPr>
            <a:r>
              <a:rPr lang="en-US" sz="1600" b="1" i="0" dirty="0">
                <a:latin typeface="Consolas" panose="020B0609020204030204" pitchFamily="49" charset="0"/>
                <a:cs typeface="Consolas" panose="020B0609020204030204" pitchFamily="49" charset="0"/>
              </a:rPr>
              <a:t>FROM python:3.9-slim</a:t>
            </a:r>
          </a:p>
          <a:p>
            <a:pPr marL="857250" lvl="1" indent="-457200">
              <a:buFont typeface="+mj-lt"/>
              <a:buAutoNum type="alphaLcParenR" startAt="2"/>
            </a:pPr>
            <a:r>
              <a:rPr lang="en-US" sz="1800" i="0" dirty="0">
                <a:latin typeface="Calibri" panose="020F0502020204030204" pitchFamily="34" charset="0"/>
                <a:cs typeface="Calibri" panose="020F0502020204030204" pitchFamily="34" charset="0"/>
              </a:rPr>
              <a:t>Set the working directory in the container</a:t>
            </a:r>
          </a:p>
          <a:p>
            <a:pPr marL="400050" lvl="1" indent="0">
              <a:buNone/>
            </a:pPr>
            <a:r>
              <a:rPr lang="en-US" sz="1600" b="1" i="0" dirty="0">
                <a:latin typeface="Consolas" panose="020B0609020204030204" pitchFamily="49" charset="0"/>
                <a:cs typeface="Consolas" panose="020B0609020204030204" pitchFamily="49" charset="0"/>
              </a:rPr>
              <a:t>WORKDIR /app</a:t>
            </a:r>
          </a:p>
          <a:p>
            <a:pPr marL="857250" lvl="1" indent="-457200">
              <a:buFont typeface="+mj-lt"/>
              <a:buAutoNum type="alphaLcParenR" startAt="3"/>
            </a:pPr>
            <a:r>
              <a:rPr lang="en-US" sz="1800" b="0" i="0" dirty="0">
                <a:latin typeface="Calibri" panose="020F0502020204030204" pitchFamily="34" charset="0"/>
                <a:cs typeface="Calibri" panose="020F0502020204030204" pitchFamily="34" charset="0"/>
              </a:rPr>
              <a:t>Copy your application code to the container using the ‘COPY’ com</a:t>
            </a:r>
            <a:r>
              <a:rPr lang="en-US" sz="1800" i="0" dirty="0">
                <a:latin typeface="Calibri" panose="020F0502020204030204" pitchFamily="34" charset="0"/>
                <a:cs typeface="Calibri" panose="020F0502020204030204" pitchFamily="34" charset="0"/>
              </a:rPr>
              <a:t>mand</a:t>
            </a:r>
          </a:p>
          <a:p>
            <a:pPr marL="400050" lvl="1" indent="0">
              <a:buNone/>
            </a:pPr>
            <a:r>
              <a:rPr lang="en-US" sz="1600" b="1" i="0" dirty="0">
                <a:latin typeface="Consolas" panose="020B0609020204030204" pitchFamily="49" charset="0"/>
                <a:cs typeface="Consolas" panose="020B0609020204030204" pitchFamily="49" charset="0"/>
              </a:rPr>
              <a:t>COPY . /app</a:t>
            </a:r>
          </a:p>
          <a:p>
            <a:pPr marL="857250" lvl="1" indent="-457200">
              <a:buFont typeface="+mj-lt"/>
              <a:buAutoNum type="alphaLcParenR" startAt="4"/>
            </a:pPr>
            <a:r>
              <a:rPr lang="en-US" sz="1800" i="0" dirty="0">
                <a:latin typeface="Calibri" panose="020F0502020204030204" pitchFamily="34" charset="0"/>
                <a:cs typeface="Calibri" panose="020F0502020204030204" pitchFamily="34" charset="0"/>
              </a:rPr>
              <a:t>Add application dependencies using Docker commands like ‘RUN’ to install necessary packages and software</a:t>
            </a:r>
          </a:p>
          <a:p>
            <a:pPr marL="400050" lvl="1" indent="0">
              <a:buNone/>
            </a:pPr>
            <a:r>
              <a:rPr lang="en-US" sz="1600" b="1" i="0" dirty="0">
                <a:latin typeface="Consolas" panose="020B0609020204030204" pitchFamily="49" charset="0"/>
                <a:cs typeface="Consolas" panose="020B0609020204030204" pitchFamily="49" charset="0"/>
              </a:rPr>
              <a:t>RUN pip install –r </a:t>
            </a:r>
            <a:r>
              <a:rPr lang="en-US" sz="1600" b="1" i="0" dirty="0" err="1">
                <a:latin typeface="Consolas" panose="020B0609020204030204" pitchFamily="49" charset="0"/>
                <a:cs typeface="Consolas" panose="020B0609020204030204" pitchFamily="49" charset="0"/>
              </a:rPr>
              <a:t>requirements.txt</a:t>
            </a:r>
            <a:endParaRPr lang="en-US" sz="1600" b="1" i="0" dirty="0">
              <a:latin typeface="Consolas" panose="020B0609020204030204" pitchFamily="49" charset="0"/>
              <a:cs typeface="Consolas" panose="020B0609020204030204" pitchFamily="49" charset="0"/>
            </a:endParaRPr>
          </a:p>
          <a:p>
            <a:pPr marL="857250" lvl="1" indent="-457200">
              <a:buFont typeface="+mj-lt"/>
              <a:buAutoNum type="alphaLcParenR" startAt="5"/>
            </a:pPr>
            <a:r>
              <a:rPr lang="en-US" sz="1800" b="0" i="0" dirty="0">
                <a:latin typeface="Calibri" panose="020F0502020204030204" pitchFamily="34" charset="0"/>
                <a:cs typeface="Calibri" panose="020F0502020204030204" pitchFamily="34" charset="0"/>
              </a:rPr>
              <a:t>Specify what commands should be run when </a:t>
            </a:r>
            <a:r>
              <a:rPr lang="en-US" sz="1800" i="0" dirty="0">
                <a:latin typeface="Calibri" panose="020F0502020204030204" pitchFamily="34" charset="0"/>
                <a:cs typeface="Calibri" panose="020F0502020204030204" pitchFamily="34" charset="0"/>
              </a:rPr>
              <a:t>starting the container </a:t>
            </a:r>
            <a:r>
              <a:rPr lang="en-US" sz="1800" b="0" i="0" dirty="0">
                <a:latin typeface="Calibri" panose="020F0502020204030204" pitchFamily="34" charset="0"/>
                <a:cs typeface="Calibri" panose="020F0502020204030204" pitchFamily="34" charset="0"/>
              </a:rPr>
              <a:t>using the ‘CMD’ command</a:t>
            </a:r>
          </a:p>
          <a:p>
            <a:pPr marL="400050" lvl="1" indent="0">
              <a:buNone/>
            </a:pPr>
            <a:r>
              <a:rPr lang="en-US" sz="1600" b="1" i="0" dirty="0">
                <a:latin typeface="Consolas" panose="020B0609020204030204" pitchFamily="49" charset="0"/>
                <a:cs typeface="Consolas" panose="020B0609020204030204" pitchFamily="49" charset="0"/>
              </a:rPr>
              <a:t>CMD [“python”, “</a:t>
            </a:r>
            <a:r>
              <a:rPr lang="en-US" sz="1600" b="1" i="0" dirty="0" err="1">
                <a:latin typeface="Consolas" panose="020B0609020204030204" pitchFamily="49" charset="0"/>
                <a:cs typeface="Consolas" panose="020B0609020204030204" pitchFamily="49" charset="0"/>
              </a:rPr>
              <a:t>main.py</a:t>
            </a:r>
            <a:r>
              <a:rPr lang="en-US" sz="1600" b="1" i="0" dirty="0">
                <a:latin typeface="Consolas" panose="020B0609020204030204" pitchFamily="49" charset="0"/>
                <a:cs typeface="Consolas" panose="020B0609020204030204" pitchFamily="49" charset="0"/>
              </a:rPr>
              <a:t>”]</a:t>
            </a:r>
          </a:p>
          <a:p>
            <a:pPr marL="457200" indent="-457200">
              <a:buFont typeface="+mj-lt"/>
              <a:buAutoNum type="arabicPeriod"/>
            </a:pPr>
            <a:endParaRPr lang="en-US" sz="18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18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4018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15</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2: Local Docker Container</a:t>
            </a:r>
          </a:p>
        </p:txBody>
      </p:sp>
      <p:sp>
        <p:nvSpPr>
          <p:cNvPr id="2" name="Rectángulo 1">
            <a:extLst>
              <a:ext uri="{FF2B5EF4-FFF2-40B4-BE49-F238E27FC236}">
                <a16:creationId xmlns:a16="http://schemas.microsoft.com/office/drawing/2014/main" id="{8CDDFC39-8F78-158D-A7E4-5A27D41C9984}"/>
              </a:ext>
            </a:extLst>
          </p:cNvPr>
          <p:cNvSpPr/>
          <p:nvPr/>
        </p:nvSpPr>
        <p:spPr>
          <a:xfrm>
            <a:off x="1467395" y="1471661"/>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35F02902-D39E-4EC9-A337-34EC81DAC7B3}"/>
              </a:ext>
            </a:extLst>
          </p:cNvPr>
          <p:cNvSpPr/>
          <p:nvPr/>
        </p:nvSpPr>
        <p:spPr>
          <a:xfrm>
            <a:off x="1467395" y="2359935"/>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99FF6A2B-158E-D9B8-1BF1-C7E942A4778B}"/>
              </a:ext>
            </a:extLst>
          </p:cNvPr>
          <p:cNvSpPr/>
          <p:nvPr/>
        </p:nvSpPr>
        <p:spPr>
          <a:xfrm>
            <a:off x="1467395" y="3287232"/>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A5BC2F50-D595-3395-634D-0127F73877AA}"/>
              </a:ext>
            </a:extLst>
          </p:cNvPr>
          <p:cNvSpPr/>
          <p:nvPr/>
        </p:nvSpPr>
        <p:spPr>
          <a:xfrm>
            <a:off x="1336765" y="6214583"/>
            <a:ext cx="7478623"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3"/>
            </a:pPr>
            <a:r>
              <a:rPr lang="en-US" sz="2000" b="0" dirty="0">
                <a:latin typeface="Calibri" panose="020F0502020204030204" pitchFamily="34" charset="0"/>
                <a:cs typeface="Calibri" panose="020F0502020204030204" pitchFamily="34" charset="0"/>
              </a:rPr>
              <a:t>Create the docker image</a:t>
            </a:r>
          </a:p>
          <a:p>
            <a:pPr marL="0" indent="0">
              <a:buNone/>
            </a:pPr>
            <a:r>
              <a:rPr lang="en-US" sz="1800" b="1" i="0" dirty="0">
                <a:latin typeface="Consolas" panose="020B0609020204030204" pitchFamily="49" charset="0"/>
                <a:cs typeface="Consolas" panose="020B0609020204030204" pitchFamily="49" charset="0"/>
              </a:rPr>
              <a:t>    docker build –t </a:t>
            </a:r>
            <a:r>
              <a:rPr lang="en-US" sz="1800" b="1" i="0" dirty="0" err="1">
                <a:latin typeface="Consolas" panose="020B0609020204030204" pitchFamily="49" charset="0"/>
                <a:cs typeface="Consolas" panose="020B0609020204030204" pitchFamily="49" charset="0"/>
              </a:rPr>
              <a:t>diabetes_class</a:t>
            </a:r>
            <a:r>
              <a:rPr lang="en-US" sz="1800" b="1" i="0" dirty="0">
                <a:latin typeface="Consolas" panose="020B0609020204030204" pitchFamily="49" charset="0"/>
                <a:cs typeface="Consolas" panose="020B0609020204030204" pitchFamily="49" charset="0"/>
              </a:rPr>
              <a:t> .</a:t>
            </a:r>
          </a:p>
          <a:p>
            <a:pPr marL="457200" indent="-457200">
              <a:buFont typeface="+mj-lt"/>
              <a:buAutoNum type="arabicPeriod" startAt="4"/>
            </a:pPr>
            <a:r>
              <a:rPr lang="en-US" sz="2000" b="0" dirty="0">
                <a:cs typeface="Consolas" panose="020B0609020204030204" pitchFamily="49" charset="0"/>
              </a:rPr>
              <a:t>Verify that the docker image was created. You can list all docker images with </a:t>
            </a:r>
          </a:p>
          <a:p>
            <a:pPr marL="0" indent="0">
              <a:buNone/>
            </a:pPr>
            <a:r>
              <a:rPr lang="en-US" sz="2000" b="0" dirty="0">
                <a:cs typeface="Consolas" panose="020B0609020204030204" pitchFamily="49" charset="0"/>
              </a:rPr>
              <a:t>        </a:t>
            </a:r>
            <a:r>
              <a:rPr lang="en-US" sz="1800" dirty="0">
                <a:latin typeface="Consolas" panose="020B0609020204030204" pitchFamily="49" charset="0"/>
                <a:cs typeface="Consolas" panose="020B0609020204030204" pitchFamily="49" charset="0"/>
              </a:rPr>
              <a:t>docker images</a:t>
            </a:r>
          </a:p>
          <a:p>
            <a:pPr marL="457200" indent="-457200">
              <a:buFont typeface="+mj-lt"/>
              <a:buAutoNum type="arabicPeriod" startAt="5"/>
            </a:pPr>
            <a:r>
              <a:rPr lang="en-US" sz="2000" b="0" dirty="0">
                <a:cs typeface="Consolas" panose="020B0609020204030204" pitchFamily="49" charset="0"/>
              </a:rPr>
              <a:t>Run docker container</a:t>
            </a:r>
          </a:p>
          <a:p>
            <a:pPr marL="0" indent="0">
              <a:buNone/>
            </a:pPr>
            <a:r>
              <a:rPr lang="en-US" sz="2000" b="0" dirty="0">
                <a:cs typeface="Consolas" panose="020B0609020204030204" pitchFamily="49" charset="0"/>
              </a:rPr>
              <a:t>        </a:t>
            </a:r>
            <a:r>
              <a:rPr lang="en-US" sz="2000" dirty="0">
                <a:cs typeface="Consolas" panose="020B0609020204030204" pitchFamily="49" charset="0"/>
              </a:rPr>
              <a:t>docker run </a:t>
            </a:r>
            <a:r>
              <a:rPr lang="en-US" sz="2000" dirty="0" err="1">
                <a:cs typeface="Consolas" panose="020B0609020204030204" pitchFamily="49" charset="0"/>
              </a:rPr>
              <a:t>diabetes_class</a:t>
            </a:r>
            <a:endParaRPr lang="en-US" sz="2000" dirty="0">
              <a:cs typeface="Consolas" panose="020B0609020204030204" pitchFamily="49" charset="0"/>
            </a:endParaRPr>
          </a:p>
          <a:p>
            <a:pPr marL="0" indent="0">
              <a:buNone/>
            </a:pPr>
            <a:endParaRPr lang="en-US" sz="2000" dirty="0">
              <a:cs typeface="Consolas" panose="020B0609020204030204" pitchFamily="49" charset="0"/>
            </a:endParaRPr>
          </a:p>
          <a:p>
            <a:pPr marL="0" indent="0">
              <a:buNone/>
            </a:pPr>
            <a:r>
              <a:rPr lang="en-US" sz="2000" i="0" dirty="0">
                <a:cs typeface="Consolas" panose="020B0609020204030204" pitchFamily="49" charset="0"/>
              </a:rPr>
              <a:t>What happened to the results folder that ”appeared” when we ran the app locally?</a:t>
            </a:r>
          </a:p>
          <a:p>
            <a:r>
              <a:rPr lang="en-US" sz="2000" b="0" i="0" dirty="0">
                <a:cs typeface="Consolas" panose="020B0609020204030204" pitchFamily="49" charset="0"/>
              </a:rPr>
              <a:t>Docker creates a separate environment and the results folder is create</a:t>
            </a:r>
            <a:r>
              <a:rPr lang="en-US" sz="2000" b="0" dirty="0">
                <a:cs typeface="Consolas" panose="020B0609020204030204" pitchFamily="49" charset="0"/>
              </a:rPr>
              <a:t>d inside such environment, but we don’t have a way to see it … unless we mount a volume (connection) between the container and our machine. </a:t>
            </a:r>
          </a:p>
          <a:p>
            <a:r>
              <a:rPr lang="en-US" sz="2000" b="0" dirty="0">
                <a:cs typeface="Consolas" panose="020B0609020204030204" pitchFamily="49" charset="0"/>
              </a:rPr>
              <a:t>Run the docker container again, but add a volume</a:t>
            </a:r>
          </a:p>
          <a:p>
            <a:pPr marL="0" indent="0">
              <a:buNone/>
            </a:pPr>
            <a:r>
              <a:rPr lang="en-US" sz="1800" b="1" i="0" dirty="0">
                <a:latin typeface="Consolas" panose="020B0609020204030204" pitchFamily="49" charset="0"/>
                <a:cs typeface="Consolas" panose="020B0609020204030204" pitchFamily="49" charset="0"/>
              </a:rPr>
              <a:t>   docker run -v “$(</a:t>
            </a:r>
            <a:r>
              <a:rPr lang="en-US" sz="1800" b="1" i="0" dirty="0" err="1">
                <a:latin typeface="Consolas" panose="020B0609020204030204" pitchFamily="49" charset="0"/>
                <a:cs typeface="Consolas" panose="020B0609020204030204" pitchFamily="49" charset="0"/>
              </a:rPr>
              <a:t>pwd</a:t>
            </a:r>
            <a:r>
              <a:rPr lang="en-US" sz="1800" b="1" i="0" dirty="0">
                <a:latin typeface="Consolas" panose="020B0609020204030204" pitchFamily="49" charset="0"/>
                <a:cs typeface="Consolas" panose="020B0609020204030204" pitchFamily="49" charset="0"/>
              </a:rPr>
              <a:t>)/results:/app/results” </a:t>
            </a:r>
            <a:r>
              <a:rPr lang="en-US" sz="1800" b="1" i="0" dirty="0" err="1">
                <a:latin typeface="Consolas" panose="020B0609020204030204" pitchFamily="49" charset="0"/>
                <a:cs typeface="Consolas" panose="020B0609020204030204" pitchFamily="49" charset="0"/>
              </a:rPr>
              <a:t>diabetes_class</a:t>
            </a:r>
            <a:endParaRPr lang="en-US" sz="1800" b="1" i="0" dirty="0">
              <a:latin typeface="Consolas" panose="020B0609020204030204" pitchFamily="49" charset="0"/>
              <a:cs typeface="Consolas" panose="020B0609020204030204" pitchFamily="49" charset="0"/>
            </a:endParaRPr>
          </a:p>
          <a:p>
            <a:pPr marL="0" indent="0">
              <a:buNone/>
            </a:pPr>
            <a:endParaRPr lang="en-US" sz="1800" b="1" i="0" dirty="0">
              <a:latin typeface="Consolas" panose="020B0609020204030204" pitchFamily="49" charset="0"/>
              <a:cs typeface="Consolas" panose="020B0609020204030204" pitchFamily="49" charset="0"/>
            </a:endParaRPr>
          </a:p>
          <a:p>
            <a:pPr marL="457200" indent="-457200">
              <a:buFont typeface="+mj-lt"/>
              <a:buAutoNum type="arabicPeriod"/>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884344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16</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07389" y="152400"/>
            <a:ext cx="8977223"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sp>
        <p:nvSpPr>
          <p:cNvPr id="2" name="Rectángulo 1">
            <a:extLst>
              <a:ext uri="{FF2B5EF4-FFF2-40B4-BE49-F238E27FC236}">
                <a16:creationId xmlns:a16="http://schemas.microsoft.com/office/drawing/2014/main" id="{F9C1D91F-243E-83CA-6127-7ACFEC3CAA4F}"/>
              </a:ext>
            </a:extLst>
          </p:cNvPr>
          <p:cNvSpPr/>
          <p:nvPr/>
        </p:nvSpPr>
        <p:spPr>
          <a:xfrm>
            <a:off x="1349297" y="2693911"/>
            <a:ext cx="7258594" cy="31359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0D3CF34E-5B3A-EAAF-9FF3-207584805793}"/>
              </a:ext>
            </a:extLst>
          </p:cNvPr>
          <p:cNvSpPr/>
          <p:nvPr/>
        </p:nvSpPr>
        <p:spPr>
          <a:xfrm>
            <a:off x="1349297" y="4059787"/>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A5EFDED4-7350-77F0-4B64-6D20C1C27C16}"/>
              </a:ext>
            </a:extLst>
          </p:cNvPr>
          <p:cNvSpPr/>
          <p:nvPr/>
        </p:nvSpPr>
        <p:spPr>
          <a:xfrm>
            <a:off x="1349297" y="5247888"/>
            <a:ext cx="4506686"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91D725CC-E296-A3DD-E9E1-93FD2403DE77}"/>
              </a:ext>
            </a:extLst>
          </p:cNvPr>
          <p:cNvSpPr/>
          <p:nvPr/>
        </p:nvSpPr>
        <p:spPr>
          <a:xfrm>
            <a:off x="1349297" y="6139722"/>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a:pPr>
            <a:r>
              <a:rPr lang="en-US" sz="2000" b="0" dirty="0">
                <a:latin typeface="Calibri" panose="020F0502020204030204" pitchFamily="34" charset="0"/>
                <a:cs typeface="Calibri" panose="020F0502020204030204" pitchFamily="34" charset="0"/>
              </a:rPr>
              <a:t>Navigate to the </a:t>
            </a:r>
            <a:r>
              <a:rPr lang="en-US" sz="1800" dirty="0">
                <a:latin typeface="Consolas" panose="020B0609020204030204" pitchFamily="49" charset="0"/>
                <a:cs typeface="Consolas" panose="020B0609020204030204" pitchFamily="49" charset="0"/>
              </a:rPr>
              <a:t>MBAI460_docker_demo/</a:t>
            </a:r>
            <a:r>
              <a:rPr lang="en-US" sz="1800" dirty="0" err="1">
                <a:latin typeface="Consolas" panose="020B0609020204030204" pitchFamily="49" charset="0"/>
                <a:cs typeface="Consolas" panose="020B0609020204030204" pitchFamily="49" charset="0"/>
              </a:rPr>
              <a:t>container_lambda</a:t>
            </a:r>
            <a:r>
              <a:rPr lang="en-US" sz="1800" dirty="0">
                <a:latin typeface="Consolas" panose="020B0609020204030204" pitchFamily="49" charset="0"/>
                <a:cs typeface="Consolas" panose="020B0609020204030204" pitchFamily="49" charset="0"/>
              </a:rPr>
              <a:t> </a:t>
            </a:r>
            <a:r>
              <a:rPr lang="en-US" sz="2000" b="0" dirty="0">
                <a:latin typeface="Calibri" panose="020F0502020204030204" pitchFamily="34" charset="0"/>
                <a:cs typeface="Calibri" panose="020F0502020204030204" pitchFamily="34" charset="0"/>
              </a:rPr>
              <a:t>folder</a:t>
            </a:r>
          </a:p>
          <a:p>
            <a:pPr marL="457200" indent="-457200">
              <a:buFont typeface="+mj-lt"/>
              <a:buAutoNum type="arabicPeriod"/>
            </a:pPr>
            <a:r>
              <a:rPr lang="en-US" sz="2000" b="0" dirty="0">
                <a:latin typeface="Calibri" panose="020F0502020204030204" pitchFamily="34" charset="0"/>
                <a:cs typeface="Calibri" panose="020F0502020204030204" pitchFamily="34" charset="0"/>
              </a:rPr>
              <a:t>The Docker file for a lambda function looks slightly different. Type </a:t>
            </a:r>
            <a:r>
              <a:rPr lang="en-US" sz="2000" dirty="0">
                <a:latin typeface="Consolas" panose="020B0609020204030204" pitchFamily="49" charset="0"/>
                <a:cs typeface="Consolas" panose="020B0609020204030204" pitchFamily="49" charset="0"/>
              </a:rPr>
              <a:t>vi </a:t>
            </a:r>
            <a:r>
              <a:rPr lang="en-US" sz="2000" dirty="0" err="1">
                <a:latin typeface="Consolas" panose="020B0609020204030204" pitchFamily="49" charset="0"/>
                <a:cs typeface="Consolas" panose="020B0609020204030204" pitchFamily="49" charset="0"/>
              </a:rPr>
              <a:t>Dockerfile_lambda</a:t>
            </a:r>
            <a:r>
              <a:rPr lang="en-US" sz="2000" b="0" dirty="0">
                <a:latin typeface="Calibri" panose="020F0502020204030204" pitchFamily="34" charset="0"/>
                <a:cs typeface="Calibri" panose="020F0502020204030204" pitchFamily="34" charset="0"/>
              </a:rPr>
              <a:t> to see the content of this file:</a:t>
            </a:r>
          </a:p>
          <a:p>
            <a:pPr marL="857250" lvl="1" indent="-457200">
              <a:buFont typeface="+mj-lt"/>
              <a:buAutoNum type="alphaLcParenR"/>
            </a:pPr>
            <a:r>
              <a:rPr lang="en-US" sz="2000" i="0" dirty="0">
                <a:latin typeface="Calibri" panose="020F0502020204030204" pitchFamily="34" charset="0"/>
                <a:cs typeface="Calibri" panose="020F0502020204030204" pitchFamily="34" charset="0"/>
              </a:rPr>
              <a:t>Start with a base image from AWS and specifying the </a:t>
            </a:r>
            <a:r>
              <a:rPr lang="en-US" sz="2000" i="0" dirty="0" err="1">
                <a:latin typeface="Calibri" panose="020F0502020204030204" pitchFamily="34" charset="0"/>
                <a:cs typeface="Calibri" panose="020F0502020204030204" pitchFamily="34" charset="0"/>
              </a:rPr>
              <a:t>platfrom</a:t>
            </a:r>
            <a:endParaRPr lang="en-US" sz="2000" i="0" dirty="0">
              <a:latin typeface="Calibri" panose="020F0502020204030204" pitchFamily="34" charset="0"/>
              <a:cs typeface="Calibri" panose="020F0502020204030204" pitchFamily="34" charset="0"/>
            </a:endParaRPr>
          </a:p>
          <a:p>
            <a:pPr marL="400050" lvl="1" indent="0">
              <a:buNone/>
            </a:pPr>
            <a:r>
              <a:rPr lang="en-US" sz="1800" b="1" i="0" dirty="0">
                <a:latin typeface="Consolas" panose="020B0609020204030204" pitchFamily="49" charset="0"/>
                <a:cs typeface="Consolas" panose="020B0609020204030204" pitchFamily="49" charset="0"/>
              </a:rPr>
              <a:t>FROM –platform=</a:t>
            </a:r>
            <a:r>
              <a:rPr lang="en-US" sz="1800" b="1" i="0" dirty="0" err="1">
                <a:latin typeface="Consolas" panose="020B0609020204030204" pitchFamily="49" charset="0"/>
                <a:cs typeface="Consolas" panose="020B0609020204030204" pitchFamily="49" charset="0"/>
              </a:rPr>
              <a:t>linux</a:t>
            </a:r>
            <a:r>
              <a:rPr lang="en-US" sz="1800" b="1" i="0" dirty="0">
                <a:latin typeface="Consolas" panose="020B0609020204030204" pitchFamily="49" charset="0"/>
                <a:cs typeface="Consolas" panose="020B0609020204030204" pitchFamily="49" charset="0"/>
              </a:rPr>
              <a:t>/x86_64 amazon/aws-lambda-python:3.9</a:t>
            </a:r>
          </a:p>
          <a:p>
            <a:pPr marL="857250" lvl="1" indent="-457200">
              <a:buFont typeface="+mj-lt"/>
              <a:buAutoNum type="alphaLcParenR" startAt="2"/>
            </a:pPr>
            <a:r>
              <a:rPr lang="en-US" sz="2000" i="0" dirty="0">
                <a:latin typeface="Calibri" panose="020F0502020204030204" pitchFamily="34" charset="0"/>
                <a:cs typeface="Calibri" panose="020F0502020204030204" pitchFamily="34" charset="0"/>
              </a:rPr>
              <a:t>No need to define the working directory in the container</a:t>
            </a:r>
          </a:p>
          <a:p>
            <a:pPr marL="857250" lvl="1" indent="-457200">
              <a:buFont typeface="+mj-lt"/>
              <a:buAutoNum type="alphaLcParenR" startAt="2"/>
            </a:pPr>
            <a:r>
              <a:rPr lang="en-US" sz="2000" b="0" i="0" dirty="0">
                <a:latin typeface="Calibri" panose="020F0502020204030204" pitchFamily="34" charset="0"/>
                <a:cs typeface="Calibri" panose="020F0502020204030204" pitchFamily="34" charset="0"/>
              </a:rPr>
              <a:t>Copy your application code to the container using the ‘COPY’ com</a:t>
            </a:r>
            <a:r>
              <a:rPr lang="en-US" sz="2000" i="0" dirty="0">
                <a:latin typeface="Calibri" panose="020F0502020204030204" pitchFamily="34" charset="0"/>
                <a:cs typeface="Calibri" panose="020F0502020204030204" pitchFamily="34" charset="0"/>
              </a:rPr>
              <a:t>mand</a:t>
            </a:r>
          </a:p>
          <a:p>
            <a:pPr marL="400050" lvl="1" indent="0">
              <a:buNone/>
            </a:pPr>
            <a:r>
              <a:rPr lang="en-US" sz="1800" b="1" i="0" dirty="0">
                <a:latin typeface="Consolas" panose="020B0609020204030204" pitchFamily="49" charset="0"/>
                <a:cs typeface="Consolas" panose="020B0609020204030204" pitchFamily="49" charset="0"/>
              </a:rPr>
              <a:t>COPY . ${LAMBDA_TASK_ROOT}</a:t>
            </a:r>
          </a:p>
          <a:p>
            <a:pPr marL="857250" lvl="1" indent="-457200">
              <a:buFont typeface="+mj-lt"/>
              <a:buAutoNum type="alphaLcParenR" startAt="4"/>
            </a:pPr>
            <a:r>
              <a:rPr lang="en-US" sz="2000" i="0" dirty="0">
                <a:latin typeface="Calibri" panose="020F0502020204030204" pitchFamily="34" charset="0"/>
                <a:cs typeface="Calibri" panose="020F0502020204030204" pitchFamily="34" charset="0"/>
              </a:rPr>
              <a:t>Add application dependencies using Docker commands like ‘RUN’ to install necessary packages and software</a:t>
            </a:r>
          </a:p>
          <a:p>
            <a:pPr marL="400050" lvl="1" indent="0">
              <a:buNone/>
            </a:pPr>
            <a:r>
              <a:rPr lang="en-US" sz="1800" b="1" i="0" dirty="0">
                <a:latin typeface="Consolas" panose="020B0609020204030204" pitchFamily="49" charset="0"/>
                <a:cs typeface="Consolas" panose="020B0609020204030204" pitchFamily="49" charset="0"/>
              </a:rPr>
              <a:t>RUN pip install –r </a:t>
            </a:r>
            <a:r>
              <a:rPr lang="en-US" sz="1800" b="1" i="0" dirty="0" err="1">
                <a:latin typeface="Consolas" panose="020B0609020204030204" pitchFamily="49" charset="0"/>
                <a:cs typeface="Consolas" panose="020B0609020204030204" pitchFamily="49" charset="0"/>
              </a:rPr>
              <a:t>requirements.txt</a:t>
            </a:r>
            <a:endParaRPr lang="en-US" sz="1800" b="1" i="0" dirty="0">
              <a:latin typeface="Consolas" panose="020B0609020204030204" pitchFamily="49" charset="0"/>
              <a:cs typeface="Consolas" panose="020B0609020204030204" pitchFamily="49" charset="0"/>
            </a:endParaRPr>
          </a:p>
          <a:p>
            <a:pPr marL="857250" lvl="1" indent="-457200">
              <a:buFont typeface="+mj-lt"/>
              <a:buAutoNum type="alphaLcParenR" startAt="5"/>
            </a:pPr>
            <a:r>
              <a:rPr lang="en-US" sz="2000" b="0" i="0" dirty="0">
                <a:latin typeface="Calibri" panose="020F0502020204030204" pitchFamily="34" charset="0"/>
                <a:cs typeface="Calibri" panose="020F0502020204030204" pitchFamily="34" charset="0"/>
              </a:rPr>
              <a:t>Specify what commands should be run when </a:t>
            </a:r>
            <a:r>
              <a:rPr lang="en-US" sz="2000" i="0" dirty="0">
                <a:latin typeface="Calibri" panose="020F0502020204030204" pitchFamily="34" charset="0"/>
                <a:cs typeface="Calibri" panose="020F0502020204030204" pitchFamily="34" charset="0"/>
              </a:rPr>
              <a:t>starting the container </a:t>
            </a:r>
            <a:r>
              <a:rPr lang="en-US" sz="2000" b="0" i="0" dirty="0">
                <a:latin typeface="Calibri" panose="020F0502020204030204" pitchFamily="34" charset="0"/>
                <a:cs typeface="Calibri" panose="020F0502020204030204" pitchFamily="34" charset="0"/>
              </a:rPr>
              <a:t>using the ‘CMD’ command</a:t>
            </a:r>
          </a:p>
          <a:p>
            <a:pPr marL="400050" lvl="1" indent="0">
              <a:buNone/>
            </a:pPr>
            <a:r>
              <a:rPr lang="en-US" sz="1800" b="1" i="0" dirty="0">
                <a:latin typeface="Consolas" panose="020B0609020204030204" pitchFamily="49" charset="0"/>
                <a:cs typeface="Consolas" panose="020B0609020204030204" pitchFamily="49" charset="0"/>
              </a:rPr>
              <a:t>CMD [“</a:t>
            </a:r>
            <a:r>
              <a:rPr lang="en-US" sz="1800" b="1" i="0" dirty="0" err="1">
                <a:latin typeface="Consolas" panose="020B0609020204030204" pitchFamily="49" charset="0"/>
                <a:cs typeface="Consolas" panose="020B0609020204030204" pitchFamily="49" charset="0"/>
              </a:rPr>
              <a:t>main.lambda_handler</a:t>
            </a:r>
            <a:r>
              <a:rPr lang="en-US" sz="1800" b="1" i="0" dirty="0">
                <a:latin typeface="Consolas" panose="020B0609020204030204" pitchFamily="49" charset="0"/>
                <a:cs typeface="Consolas" panose="020B0609020204030204" pitchFamily="49" charset="0"/>
              </a:rPr>
              <a:t>”]</a:t>
            </a:r>
          </a:p>
          <a:p>
            <a:pPr marL="457200" indent="-457200">
              <a:buFont typeface="+mj-lt"/>
              <a:buAutoNum type="arabicPeriod"/>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714217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17</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2151" y="152400"/>
            <a:ext cx="8827698"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3" name="Grupo 2">
            <a:extLst>
              <a:ext uri="{FF2B5EF4-FFF2-40B4-BE49-F238E27FC236}">
                <a16:creationId xmlns:a16="http://schemas.microsoft.com/office/drawing/2014/main" id="{51DD5D47-84C4-6B6E-151D-3F19239D8F71}"/>
              </a:ext>
            </a:extLst>
          </p:cNvPr>
          <p:cNvGrpSpPr/>
          <p:nvPr/>
        </p:nvGrpSpPr>
        <p:grpSpPr>
          <a:xfrm>
            <a:off x="1123118" y="4035585"/>
            <a:ext cx="7772400" cy="1605120"/>
            <a:chOff x="1123118" y="4035585"/>
            <a:chExt cx="7772400" cy="1605120"/>
          </a:xfrm>
        </p:grpSpPr>
        <p:pic>
          <p:nvPicPr>
            <p:cNvPr id="2" name="Imagen 1">
              <a:extLst>
                <a:ext uri="{FF2B5EF4-FFF2-40B4-BE49-F238E27FC236}">
                  <a16:creationId xmlns:a16="http://schemas.microsoft.com/office/drawing/2014/main" id="{9A5C41B9-08E8-B910-DD73-1B903A391C7B}"/>
                </a:ext>
              </a:extLst>
            </p:cNvPr>
            <p:cNvPicPr>
              <a:picLocks noChangeAspect="1"/>
            </p:cNvPicPr>
            <p:nvPr/>
          </p:nvPicPr>
          <p:blipFill>
            <a:blip r:embed="rId3"/>
            <a:stretch>
              <a:fillRect/>
            </a:stretch>
          </p:blipFill>
          <p:spPr>
            <a:xfrm>
              <a:off x="1123118" y="4035585"/>
              <a:ext cx="7772400" cy="1605120"/>
            </a:xfrm>
            <a:prstGeom prst="rect">
              <a:avLst/>
            </a:prstGeom>
          </p:spPr>
        </p:pic>
        <p:sp>
          <p:nvSpPr>
            <p:cNvPr id="4" name="Rectángulo 3">
              <a:extLst>
                <a:ext uri="{FF2B5EF4-FFF2-40B4-BE49-F238E27FC236}">
                  <a16:creationId xmlns:a16="http://schemas.microsoft.com/office/drawing/2014/main" id="{F8B55B49-B50F-0075-78C3-48EB06D794C0}"/>
                </a:ext>
              </a:extLst>
            </p:cNvPr>
            <p:cNvSpPr/>
            <p:nvPr/>
          </p:nvSpPr>
          <p:spPr>
            <a:xfrm>
              <a:off x="6209211" y="4803309"/>
              <a:ext cx="862149" cy="2563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8" name="Rectángulo 7">
            <a:extLst>
              <a:ext uri="{FF2B5EF4-FFF2-40B4-BE49-F238E27FC236}">
                <a16:creationId xmlns:a16="http://schemas.microsoft.com/office/drawing/2014/main" id="{685D4AF6-4772-5616-C387-D8C2C9A67818}"/>
              </a:ext>
            </a:extLst>
          </p:cNvPr>
          <p:cNvSpPr/>
          <p:nvPr/>
        </p:nvSpPr>
        <p:spPr>
          <a:xfrm>
            <a:off x="1484811" y="1558747"/>
            <a:ext cx="7772399"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DC05636C-F774-D7FE-08A3-1976BEBB5789}"/>
              </a:ext>
            </a:extLst>
          </p:cNvPr>
          <p:cNvSpPr/>
          <p:nvPr/>
        </p:nvSpPr>
        <p:spPr>
          <a:xfrm>
            <a:off x="1425248" y="2405236"/>
            <a:ext cx="4358640"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30196" y="1058421"/>
            <a:ext cx="10793184" cy="5725556"/>
          </a:xfrm>
        </p:spPr>
        <p:txBody>
          <a:bodyPr/>
          <a:lstStyle/>
          <a:p>
            <a:pPr marL="457200" indent="-457200">
              <a:buFont typeface="+mj-lt"/>
              <a:buAutoNum type="arabicPeriod" startAt="3"/>
            </a:pPr>
            <a:r>
              <a:rPr lang="en-US" sz="2000" b="0" dirty="0">
                <a:latin typeface="Calibri" panose="020F0502020204030204" pitchFamily="34" charset="0"/>
                <a:cs typeface="Calibri" panose="020F0502020204030204" pitchFamily="34" charset="0"/>
              </a:rPr>
              <a:t>Create the docker image</a:t>
            </a:r>
          </a:p>
          <a:p>
            <a:pPr marL="0" indent="0">
              <a:buNone/>
            </a:pPr>
            <a:r>
              <a:rPr lang="en-US" sz="1800" b="1" i="0" dirty="0">
                <a:latin typeface="Consolas" panose="020B0609020204030204" pitchFamily="49" charset="0"/>
                <a:cs typeface="Consolas" panose="020B0609020204030204" pitchFamily="49" charset="0"/>
              </a:rPr>
              <a:t>    docker build -t </a:t>
            </a:r>
            <a:r>
              <a:rPr lang="en-US" sz="1800" b="1" i="0" dirty="0" err="1">
                <a:latin typeface="Consolas" panose="020B0609020204030204" pitchFamily="49" charset="0"/>
                <a:cs typeface="Consolas" panose="020B0609020204030204" pitchFamily="49" charset="0"/>
              </a:rPr>
              <a:t>diabetes_class_lambda</a:t>
            </a:r>
            <a:r>
              <a:rPr lang="en-US" sz="1800" b="1" i="0" dirty="0">
                <a:latin typeface="Consolas" panose="020B0609020204030204" pitchFamily="49" charset="0"/>
                <a:cs typeface="Consolas" panose="020B0609020204030204" pitchFamily="49" charset="0"/>
              </a:rPr>
              <a:t> -f </a:t>
            </a:r>
            <a:r>
              <a:rPr lang="en-US" sz="1800" b="1" i="0" dirty="0" err="1">
                <a:latin typeface="Consolas" panose="020B0609020204030204" pitchFamily="49" charset="0"/>
                <a:cs typeface="Consolas" panose="020B0609020204030204" pitchFamily="49" charset="0"/>
              </a:rPr>
              <a:t>Dockerfile.lambda</a:t>
            </a:r>
            <a:r>
              <a:rPr lang="en-US" sz="1800" b="1" i="0" dirty="0">
                <a:latin typeface="Consolas" panose="020B0609020204030204" pitchFamily="49" charset="0"/>
                <a:cs typeface="Consolas" panose="020B0609020204030204" pitchFamily="49" charset="0"/>
              </a:rPr>
              <a:t> .</a:t>
            </a:r>
          </a:p>
          <a:p>
            <a:pPr marL="457200" indent="-457200">
              <a:buFont typeface="+mj-lt"/>
              <a:buAutoNum type="arabicPeriod" startAt="4"/>
            </a:pPr>
            <a:r>
              <a:rPr lang="en-US" sz="2000" b="0" dirty="0">
                <a:cs typeface="Consolas" panose="020B0609020204030204" pitchFamily="49" charset="0"/>
              </a:rPr>
              <a:t>Verify that the docker image was created. You can list all docker images with </a:t>
            </a:r>
          </a:p>
          <a:p>
            <a:pPr marL="0" indent="0">
              <a:buNone/>
            </a:pPr>
            <a:r>
              <a:rPr lang="en-US" sz="2000" b="0" dirty="0">
                <a:cs typeface="Consolas" panose="020B0609020204030204" pitchFamily="49" charset="0"/>
              </a:rPr>
              <a:t>        </a:t>
            </a:r>
            <a:r>
              <a:rPr lang="en-US" sz="1800" dirty="0">
                <a:latin typeface="Consolas" panose="020B0609020204030204" pitchFamily="49" charset="0"/>
                <a:cs typeface="Consolas" panose="020B0609020204030204" pitchFamily="49" charset="0"/>
              </a:rPr>
              <a:t>docker images</a:t>
            </a:r>
          </a:p>
          <a:p>
            <a:pPr marL="457200" indent="-457200">
              <a:buFont typeface="+mj-lt"/>
              <a:buAutoNum type="arabicPeriod" startAt="5"/>
            </a:pPr>
            <a:r>
              <a:rPr lang="en-US" sz="2000" b="0" dirty="0">
                <a:cs typeface="Consolas" panose="020B0609020204030204" pitchFamily="49" charset="0"/>
              </a:rPr>
              <a:t>Go to AWS and type ECR in the management console.</a:t>
            </a:r>
          </a:p>
          <a:p>
            <a:pPr>
              <a:buFont typeface="+mj-lt"/>
              <a:buAutoNum type="arabicPeriod" startAt="5"/>
            </a:pPr>
            <a:r>
              <a:rPr lang="en-US" sz="2000" b="0" dirty="0">
                <a:cs typeface="Consolas" panose="020B0609020204030204" pitchFamily="49" charset="0"/>
              </a:rPr>
              <a:t>  Select “Get Started” to create a repository.</a:t>
            </a:r>
          </a:p>
          <a:p>
            <a:pPr>
              <a:buFont typeface="+mj-lt"/>
              <a:buAutoNum type="arabicPeriod" startAt="5"/>
            </a:pPr>
            <a:endParaRPr lang="en-US" sz="1800" dirty="0">
              <a:latin typeface="Consolas" panose="020B0609020204030204" pitchFamily="49" charset="0"/>
              <a:cs typeface="Consolas" panose="020B0609020204030204" pitchFamily="49" charset="0"/>
            </a:endParaRPr>
          </a:p>
          <a:p>
            <a:pPr marL="0" indent="0">
              <a:buNone/>
            </a:pPr>
            <a:endParaRPr lang="en-US" sz="1800" dirty="0">
              <a:latin typeface="Consolas" panose="020B0609020204030204" pitchFamily="49" charset="0"/>
              <a:cs typeface="Consolas" panose="020B0609020204030204" pitchFamily="49" charset="0"/>
            </a:endParaRPr>
          </a:p>
          <a:p>
            <a:pPr marL="0" indent="0">
              <a:buNone/>
            </a:pPr>
            <a:endParaRPr lang="en-US" sz="1800" dirty="0">
              <a:latin typeface="Consolas" panose="020B0609020204030204" pitchFamily="49" charset="0"/>
              <a:cs typeface="Consolas" panose="020B0609020204030204" pitchFamily="49" charset="0"/>
            </a:endParaRPr>
          </a:p>
          <a:p>
            <a:pPr marL="0" indent="0">
              <a:buNone/>
            </a:pPr>
            <a:endParaRPr lang="en-US" sz="1800" b="1" i="0" dirty="0">
              <a:latin typeface="Consolas" panose="020B0609020204030204" pitchFamily="49" charset="0"/>
              <a:cs typeface="Consolas" panose="020B0609020204030204" pitchFamily="49"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444826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7"/>
            </a:pPr>
            <a:r>
              <a:rPr lang="en-US" sz="2000" b="0" dirty="0">
                <a:latin typeface="Calibri" panose="020F0502020204030204" pitchFamily="34" charset="0"/>
                <a:cs typeface="Calibri" panose="020F0502020204030204" pitchFamily="34" charset="0"/>
              </a:rPr>
              <a:t>Add the repository name to match your image name.</a:t>
            </a: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7"/>
            </a:pPr>
            <a:r>
              <a:rPr lang="en-US" sz="2000" b="0" dirty="0">
                <a:latin typeface="Calibri" panose="020F0502020204030204" pitchFamily="34" charset="0"/>
                <a:cs typeface="Calibri" panose="020F0502020204030204" pitchFamily="34" charset="0"/>
              </a:rPr>
              <a:t>Leave everything else as it is and click on “Create repository”.</a:t>
            </a:r>
          </a:p>
          <a:p>
            <a:pPr marL="457200" indent="-457200">
              <a:buFont typeface="+mj-lt"/>
              <a:buAutoNum type="arabicPeriod" startAt="7"/>
            </a:pPr>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18</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6464" y="152400"/>
            <a:ext cx="8819072"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2" name="Grupo 1">
            <a:extLst>
              <a:ext uri="{FF2B5EF4-FFF2-40B4-BE49-F238E27FC236}">
                <a16:creationId xmlns:a16="http://schemas.microsoft.com/office/drawing/2014/main" id="{2AE161A6-8221-F07B-6D68-BEFBCAD0C039}"/>
              </a:ext>
            </a:extLst>
          </p:cNvPr>
          <p:cNvGrpSpPr/>
          <p:nvPr/>
        </p:nvGrpSpPr>
        <p:grpSpPr>
          <a:xfrm>
            <a:off x="1981200" y="1452240"/>
            <a:ext cx="5080959" cy="3953520"/>
            <a:chOff x="1981200" y="1452240"/>
            <a:chExt cx="5080959" cy="3953520"/>
          </a:xfrm>
        </p:grpSpPr>
        <p:pic>
          <p:nvPicPr>
            <p:cNvPr id="3" name="Imagen 2">
              <a:extLst>
                <a:ext uri="{FF2B5EF4-FFF2-40B4-BE49-F238E27FC236}">
                  <a16:creationId xmlns:a16="http://schemas.microsoft.com/office/drawing/2014/main" id="{402F1CC5-372E-980F-4FD9-AD5C8E0E5119}"/>
                </a:ext>
              </a:extLst>
            </p:cNvPr>
            <p:cNvPicPr>
              <a:picLocks noChangeAspect="1"/>
            </p:cNvPicPr>
            <p:nvPr/>
          </p:nvPicPr>
          <p:blipFill rotWithShape="1">
            <a:blip r:embed="rId3"/>
            <a:srcRect b="40972"/>
            <a:stretch/>
          </p:blipFill>
          <p:spPr>
            <a:xfrm>
              <a:off x="1981200" y="1452240"/>
              <a:ext cx="5080959" cy="3953520"/>
            </a:xfrm>
            <a:prstGeom prst="rect">
              <a:avLst/>
            </a:prstGeom>
          </p:spPr>
        </p:pic>
        <p:sp>
          <p:nvSpPr>
            <p:cNvPr id="4" name="Rectángulo 3">
              <a:extLst>
                <a:ext uri="{FF2B5EF4-FFF2-40B4-BE49-F238E27FC236}">
                  <a16:creationId xmlns:a16="http://schemas.microsoft.com/office/drawing/2014/main" id="{8CDA45C2-37B3-1F38-2564-101AE5BCAA38}"/>
                </a:ext>
              </a:extLst>
            </p:cNvPr>
            <p:cNvSpPr/>
            <p:nvPr/>
          </p:nvSpPr>
          <p:spPr>
            <a:xfrm>
              <a:off x="4328160" y="3975995"/>
              <a:ext cx="1245326" cy="2563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68089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Select your repository and click on “View Push Commands</a:t>
            </a:r>
          </a:p>
          <a:p>
            <a:pPr marL="457200" indent="-457200">
              <a:buFont typeface="+mj-lt"/>
              <a:buAutoNum type="arabicPeriod" startAt="9"/>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9"/>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9"/>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9"/>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9"/>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Copy and execute the first command listed. This will retrieve an authentication token and authenticate your Docker client to ECR. </a:t>
            </a:r>
          </a:p>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Skip command 2, we have already created the Docker image. NOTE: if you named your repository differently from the image, you need to run command 2. </a:t>
            </a:r>
          </a:p>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Copy and execute command 3. This will tag the docker image you built as the latest version. List all the images in your docker to see the difference. You should have your </a:t>
            </a:r>
            <a:r>
              <a:rPr lang="en-US" sz="2000" b="0" dirty="0" err="1">
                <a:latin typeface="Calibri" panose="020F0502020204030204" pitchFamily="34" charset="0"/>
                <a:cs typeface="Calibri" panose="020F0502020204030204" pitchFamily="34" charset="0"/>
              </a:rPr>
              <a:t>diabetes_class_image</a:t>
            </a:r>
            <a:r>
              <a:rPr lang="en-US" sz="2000" b="0" dirty="0">
                <a:latin typeface="Calibri" panose="020F0502020204030204" pitchFamily="34" charset="0"/>
                <a:cs typeface="Calibri" panose="020F0502020204030204" pitchFamily="34" charset="0"/>
              </a:rPr>
              <a:t> and another that has the AWS registry before the image name. </a:t>
            </a:r>
          </a:p>
          <a:p>
            <a:pPr marL="457200" indent="-457200">
              <a:buFont typeface="+mj-lt"/>
              <a:buAutoNum type="arabicPeriod" startAt="9"/>
            </a:pPr>
            <a:r>
              <a:rPr lang="en-US" sz="2000" b="0" dirty="0">
                <a:latin typeface="Calibri" panose="020F0502020204030204" pitchFamily="34" charset="0"/>
                <a:cs typeface="Calibri" panose="020F0502020204030204" pitchFamily="34" charset="0"/>
              </a:rPr>
              <a:t>Copy and execute command 4. This will push the docker image to the ECR repository. </a:t>
            </a:r>
          </a:p>
          <a:p>
            <a:pPr marL="457200" indent="-457200">
              <a:buFont typeface="+mj-lt"/>
              <a:buAutoNum type="arabicPeriod" startAt="9"/>
            </a:pPr>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19</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6464" y="152400"/>
            <a:ext cx="8819072"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3" name="Grupo 2">
            <a:extLst>
              <a:ext uri="{FF2B5EF4-FFF2-40B4-BE49-F238E27FC236}">
                <a16:creationId xmlns:a16="http://schemas.microsoft.com/office/drawing/2014/main" id="{39F17CC3-F1B8-0996-253D-9CF4C24EE2CE}"/>
              </a:ext>
            </a:extLst>
          </p:cNvPr>
          <p:cNvGrpSpPr/>
          <p:nvPr/>
        </p:nvGrpSpPr>
        <p:grpSpPr>
          <a:xfrm>
            <a:off x="1407543" y="1474085"/>
            <a:ext cx="9356246" cy="2131263"/>
            <a:chOff x="1407543" y="1474085"/>
            <a:chExt cx="9356246" cy="2131263"/>
          </a:xfrm>
        </p:grpSpPr>
        <p:pic>
          <p:nvPicPr>
            <p:cNvPr id="2" name="Imagen 1">
              <a:extLst>
                <a:ext uri="{FF2B5EF4-FFF2-40B4-BE49-F238E27FC236}">
                  <a16:creationId xmlns:a16="http://schemas.microsoft.com/office/drawing/2014/main" id="{3832E341-DBEF-E0F1-8686-6D20CEA43D26}"/>
                </a:ext>
              </a:extLst>
            </p:cNvPr>
            <p:cNvPicPr>
              <a:picLocks noChangeAspect="1"/>
            </p:cNvPicPr>
            <p:nvPr/>
          </p:nvPicPr>
          <p:blipFill>
            <a:blip r:embed="rId3"/>
            <a:stretch>
              <a:fillRect/>
            </a:stretch>
          </p:blipFill>
          <p:spPr>
            <a:xfrm>
              <a:off x="1407543" y="1474085"/>
              <a:ext cx="9356246" cy="2131263"/>
            </a:xfrm>
            <a:prstGeom prst="rect">
              <a:avLst/>
            </a:prstGeom>
          </p:spPr>
        </p:pic>
        <p:sp>
          <p:nvSpPr>
            <p:cNvPr id="4" name="Rectángulo 3">
              <a:extLst>
                <a:ext uri="{FF2B5EF4-FFF2-40B4-BE49-F238E27FC236}">
                  <a16:creationId xmlns:a16="http://schemas.microsoft.com/office/drawing/2014/main" id="{459C1011-9F51-7BC8-A79B-8CCD5A5DA87D}"/>
                </a:ext>
              </a:extLst>
            </p:cNvPr>
            <p:cNvSpPr/>
            <p:nvPr/>
          </p:nvSpPr>
          <p:spPr>
            <a:xfrm>
              <a:off x="7698377" y="2713251"/>
              <a:ext cx="862149" cy="2563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ángulo 7">
              <a:extLst>
                <a:ext uri="{FF2B5EF4-FFF2-40B4-BE49-F238E27FC236}">
                  <a16:creationId xmlns:a16="http://schemas.microsoft.com/office/drawing/2014/main" id="{5691A8EE-9ABC-DE50-D374-25D8147944BC}"/>
                </a:ext>
              </a:extLst>
            </p:cNvPr>
            <p:cNvSpPr/>
            <p:nvPr/>
          </p:nvSpPr>
          <p:spPr>
            <a:xfrm>
              <a:off x="2743199" y="3300815"/>
              <a:ext cx="243841" cy="23486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40948017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2</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Why Docker?</a:t>
            </a: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267181" y="1020878"/>
            <a:ext cx="6683800" cy="5837122"/>
          </a:xfrm>
        </p:spPr>
        <p:txBody>
          <a:bodyPr/>
          <a:lstStyle/>
          <a:p>
            <a:r>
              <a:rPr lang="en-US" sz="2000" dirty="0">
                <a:latin typeface="Calibri" panose="020F0502020204030204" pitchFamily="34" charset="0"/>
                <a:cs typeface="Calibri" panose="020F0502020204030204" pitchFamily="34" charset="0"/>
              </a:rPr>
              <a:t>Solve technical challenges</a:t>
            </a:r>
          </a:p>
          <a:p>
            <a:pPr lvl="1"/>
            <a:r>
              <a:rPr lang="en-US" sz="1800" dirty="0">
                <a:latin typeface="Calibri" panose="020F0502020204030204" pitchFamily="34" charset="0"/>
                <a:cs typeface="Calibri" panose="020F0502020204030204" pitchFamily="34" charset="0"/>
              </a:rPr>
              <a:t>Traditional deployment methods have strict limits on the runtime environment. </a:t>
            </a:r>
          </a:p>
          <a:p>
            <a:pPr lvl="1"/>
            <a:r>
              <a:rPr lang="en-US" sz="1800" dirty="0" err="1">
                <a:latin typeface="Calibri" panose="020F0502020204030204" pitchFamily="34" charset="0"/>
                <a:cs typeface="Calibri" panose="020F0502020204030204" pitchFamily="34" charset="0"/>
              </a:rPr>
              <a:t>Eg</a:t>
            </a:r>
            <a:r>
              <a:rPr lang="en-US" sz="1800" dirty="0">
                <a:latin typeface="Calibri" panose="020F0502020204030204" pitchFamily="34" charset="0"/>
                <a:cs typeface="Calibri" panose="020F0502020204030204" pitchFamily="34" charset="0"/>
              </a:rPr>
              <a:t>: AWS Lambda has as a maximum of 5 layers and 10MB for layers. This can be restrictive for complex applications.</a:t>
            </a:r>
          </a:p>
          <a:p>
            <a:r>
              <a:rPr lang="en-US" sz="2000" dirty="0">
                <a:latin typeface="Calibri" panose="020F0502020204030204" pitchFamily="34" charset="0"/>
                <a:cs typeface="Calibri" panose="020F0502020204030204" pitchFamily="34" charset="0"/>
              </a:rPr>
              <a:t>Empowering innovation</a:t>
            </a:r>
          </a:p>
          <a:p>
            <a:pPr lvl="1"/>
            <a:r>
              <a:rPr lang="en-US" sz="1800" dirty="0">
                <a:latin typeface="Calibri" panose="020F0502020204030204" pitchFamily="34" charset="0"/>
                <a:cs typeface="Calibri" panose="020F0502020204030204" pitchFamily="34" charset="0"/>
              </a:rPr>
              <a:t>Docker</a:t>
            </a:r>
            <a:r>
              <a:rPr lang="en-US" sz="1800" b="1" dirty="0">
                <a:latin typeface="Calibri" panose="020F0502020204030204" pitchFamily="34" charset="0"/>
                <a:cs typeface="Calibri" panose="020F0502020204030204" pitchFamily="34" charset="0"/>
              </a:rPr>
              <a:t> empowers developers and data scientists</a:t>
            </a:r>
            <a:r>
              <a:rPr lang="en-US" sz="1800" dirty="0">
                <a:latin typeface="Calibri" panose="020F0502020204030204" pitchFamily="34" charset="0"/>
                <a:cs typeface="Calibri" panose="020F0502020204030204" pitchFamily="34" charset="0"/>
              </a:rPr>
              <a:t> to </a:t>
            </a:r>
            <a:r>
              <a:rPr lang="en-US" sz="1800" b="1" dirty="0">
                <a:latin typeface="Calibri" panose="020F0502020204030204" pitchFamily="34" charset="0"/>
                <a:cs typeface="Calibri" panose="020F0502020204030204" pitchFamily="34" charset="0"/>
              </a:rPr>
              <a:t>innovate and experiment without infrastructure limitations</a:t>
            </a:r>
            <a:r>
              <a:rPr lang="en-US" sz="1800" dirty="0">
                <a:latin typeface="Calibri" panose="020F0502020204030204" pitchFamily="34" charset="0"/>
                <a:cs typeface="Calibri" panose="020F0502020204030204" pitchFamily="34" charset="0"/>
              </a:rPr>
              <a:t>, making it ideal for projects, startups, and enterprise applications.</a:t>
            </a:r>
          </a:p>
          <a:p>
            <a:r>
              <a:rPr lang="en-US" sz="2000" dirty="0">
                <a:latin typeface="Calibri" panose="020F0502020204030204" pitchFamily="34" charset="0"/>
                <a:cs typeface="Calibri" panose="020F0502020204030204" pitchFamily="34" charset="0"/>
              </a:rPr>
              <a:t>Use Case: ML Model Deployment</a:t>
            </a:r>
          </a:p>
          <a:p>
            <a:pPr lvl="1"/>
            <a:r>
              <a:rPr lang="en-US" sz="1800" b="0" dirty="0">
                <a:latin typeface="Calibri" panose="020F0502020204030204" pitchFamily="34" charset="0"/>
                <a:cs typeface="Calibri" panose="020F0502020204030204" pitchFamily="34" charset="0"/>
              </a:rPr>
              <a:t>ML models often require large libraries (e.g., TensorFlow, </a:t>
            </a:r>
            <a:r>
              <a:rPr lang="en-US" sz="1800" b="0" dirty="0" err="1">
                <a:latin typeface="Calibri" panose="020F0502020204030204" pitchFamily="34" charset="0"/>
                <a:cs typeface="Calibri" panose="020F0502020204030204" pitchFamily="34" charset="0"/>
              </a:rPr>
              <a:t>PyTorch</a:t>
            </a:r>
            <a:r>
              <a:rPr lang="en-US" sz="1800" b="0" dirty="0">
                <a:latin typeface="Calibri" panose="020F0502020204030204" pitchFamily="34" charset="0"/>
                <a:cs typeface="Calibri" panose="020F0502020204030204" pitchFamily="34" charset="0"/>
              </a:rPr>
              <a:t>) that exceed the limits of some platforms. This poses a challenge for deploying robust ML applications directly.</a:t>
            </a:r>
          </a:p>
        </p:txBody>
      </p:sp>
      <p:sp>
        <p:nvSpPr>
          <p:cNvPr id="8" name="CuadroTexto 7">
            <a:extLst>
              <a:ext uri="{FF2B5EF4-FFF2-40B4-BE49-F238E27FC236}">
                <a16:creationId xmlns:a16="http://schemas.microsoft.com/office/drawing/2014/main" id="{D592984E-FB73-1018-9C0E-114D840BFD95}"/>
              </a:ext>
            </a:extLst>
          </p:cNvPr>
          <p:cNvSpPr txBox="1"/>
          <p:nvPr/>
        </p:nvSpPr>
        <p:spPr>
          <a:xfrm>
            <a:off x="740229" y="5973067"/>
            <a:ext cx="11090337" cy="646331"/>
          </a:xfrm>
          <a:prstGeom prst="rect">
            <a:avLst/>
          </a:prstGeom>
          <a:noFill/>
          <a:ln w="28575">
            <a:solidFill>
              <a:srgbClr val="0070C0"/>
            </a:solidFill>
          </a:ln>
        </p:spPr>
        <p:txBody>
          <a:bodyPr wrap="square">
            <a:spAutoFit/>
          </a:bodyPr>
          <a:lstStyle/>
          <a:p>
            <a:pPr algn="just"/>
            <a:r>
              <a:rPr lang="en-US" dirty="0"/>
              <a:t>Docker containers </a:t>
            </a:r>
            <a:r>
              <a:rPr lang="en-US" b="1" dirty="0"/>
              <a:t>encapsulate everything the application needs to run independently of its environment</a:t>
            </a:r>
            <a:r>
              <a:rPr lang="en-US" dirty="0"/>
              <a:t>. </a:t>
            </a:r>
            <a:r>
              <a:rPr lang="en-US" b="1" dirty="0"/>
              <a:t>Popular answer</a:t>
            </a:r>
            <a:r>
              <a:rPr lang="en-US" dirty="0"/>
              <a:t> that solves the size and dependency constraints by packaging applications with all their dependencies.</a:t>
            </a:r>
          </a:p>
        </p:txBody>
      </p:sp>
      <p:pic>
        <p:nvPicPr>
          <p:cNvPr id="12" name="Imagen 11">
            <a:extLst>
              <a:ext uri="{FF2B5EF4-FFF2-40B4-BE49-F238E27FC236}">
                <a16:creationId xmlns:a16="http://schemas.microsoft.com/office/drawing/2014/main" id="{124E5A42-88E4-B41F-90D4-78BABE04E51D}"/>
              </a:ext>
            </a:extLst>
          </p:cNvPr>
          <p:cNvPicPr>
            <a:picLocks noChangeAspect="1"/>
          </p:cNvPicPr>
          <p:nvPr/>
        </p:nvPicPr>
        <p:blipFill>
          <a:blip r:embed="rId3"/>
          <a:stretch>
            <a:fillRect/>
          </a:stretch>
        </p:blipFill>
        <p:spPr>
          <a:xfrm>
            <a:off x="6964015" y="949448"/>
            <a:ext cx="4840425" cy="4840425"/>
          </a:xfrm>
          <a:prstGeom prst="rect">
            <a:avLst/>
          </a:prstGeom>
        </p:spPr>
      </p:pic>
    </p:spTree>
    <p:extLst>
      <p:ext uri="{BB962C8B-B14F-4D97-AF65-F5344CB8AC3E}">
        <p14:creationId xmlns:p14="http://schemas.microsoft.com/office/powerpoint/2010/main" val="124719096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14"/>
            </a:pPr>
            <a:r>
              <a:rPr lang="en-US" sz="2000" b="0" dirty="0">
                <a:latin typeface="Calibri" panose="020F0502020204030204" pitchFamily="34" charset="0"/>
                <a:cs typeface="Calibri" panose="020F0502020204030204" pitchFamily="34" charset="0"/>
              </a:rPr>
              <a:t>Got to Lambda on the AWS management console and select “Create Function”</a:t>
            </a: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r>
              <a:rPr lang="en-US" sz="2000" b="0" dirty="0">
                <a:latin typeface="Calibri" panose="020F0502020204030204" pitchFamily="34" charset="0"/>
                <a:cs typeface="Calibri" panose="020F0502020204030204" pitchFamily="34" charset="0"/>
              </a:rPr>
              <a:t>Select ”Container image”</a:t>
            </a: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r>
              <a:rPr lang="en-US" sz="2000" b="0" dirty="0">
                <a:latin typeface="Calibri" panose="020F0502020204030204" pitchFamily="34" charset="0"/>
                <a:cs typeface="Calibri" panose="020F0502020204030204" pitchFamily="34" charset="0"/>
              </a:rPr>
              <a:t>Give a name to your function “</a:t>
            </a:r>
            <a:r>
              <a:rPr lang="en-US" sz="2000" b="0" dirty="0" err="1">
                <a:latin typeface="Calibri" panose="020F0502020204030204" pitchFamily="34" charset="0"/>
                <a:cs typeface="Calibri" panose="020F0502020204030204" pitchFamily="34" charset="0"/>
              </a:rPr>
              <a:t>docker_demo_diabetes</a:t>
            </a:r>
            <a:r>
              <a:rPr lang="en-US" sz="2000" b="0" dirty="0">
                <a:latin typeface="Calibri" panose="020F0502020204030204" pitchFamily="34" charset="0"/>
                <a:cs typeface="Calibri" panose="020F0502020204030204" pitchFamily="34" charset="0"/>
              </a:rPr>
              <a:t>”</a:t>
            </a: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4"/>
            </a:pPr>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20</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6464" y="152400"/>
            <a:ext cx="8819072"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2" name="Grupo 1">
            <a:extLst>
              <a:ext uri="{FF2B5EF4-FFF2-40B4-BE49-F238E27FC236}">
                <a16:creationId xmlns:a16="http://schemas.microsoft.com/office/drawing/2014/main" id="{8D168D7B-4B6A-5D8F-E8A3-12B52AAF583D}"/>
              </a:ext>
            </a:extLst>
          </p:cNvPr>
          <p:cNvGrpSpPr/>
          <p:nvPr/>
        </p:nvGrpSpPr>
        <p:grpSpPr>
          <a:xfrm>
            <a:off x="1605951" y="1545803"/>
            <a:ext cx="7772400" cy="798905"/>
            <a:chOff x="1605951" y="1545803"/>
            <a:chExt cx="7772400" cy="798905"/>
          </a:xfrm>
        </p:grpSpPr>
        <p:pic>
          <p:nvPicPr>
            <p:cNvPr id="3" name="Imagen 2">
              <a:extLst>
                <a:ext uri="{FF2B5EF4-FFF2-40B4-BE49-F238E27FC236}">
                  <a16:creationId xmlns:a16="http://schemas.microsoft.com/office/drawing/2014/main" id="{F3AAD589-7C89-B352-017F-AADE13C18C02}"/>
                </a:ext>
              </a:extLst>
            </p:cNvPr>
            <p:cNvPicPr>
              <a:picLocks noChangeAspect="1"/>
            </p:cNvPicPr>
            <p:nvPr/>
          </p:nvPicPr>
          <p:blipFill>
            <a:blip r:embed="rId3"/>
            <a:stretch>
              <a:fillRect/>
            </a:stretch>
          </p:blipFill>
          <p:spPr>
            <a:xfrm>
              <a:off x="1605951" y="1545803"/>
              <a:ext cx="7772400" cy="798905"/>
            </a:xfrm>
            <a:prstGeom prst="rect">
              <a:avLst/>
            </a:prstGeom>
          </p:spPr>
        </p:pic>
        <p:sp>
          <p:nvSpPr>
            <p:cNvPr id="9" name="Rectángulo 8">
              <a:extLst>
                <a:ext uri="{FF2B5EF4-FFF2-40B4-BE49-F238E27FC236}">
                  <a16:creationId xmlns:a16="http://schemas.microsoft.com/office/drawing/2014/main" id="{C3A3024F-CFDC-5DF4-9D7F-44C95828CC19}"/>
                </a:ext>
              </a:extLst>
            </p:cNvPr>
            <p:cNvSpPr/>
            <p:nvPr/>
          </p:nvSpPr>
          <p:spPr>
            <a:xfrm>
              <a:off x="8360228" y="1968093"/>
              <a:ext cx="862149" cy="2563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 name="Grupo 11">
            <a:extLst>
              <a:ext uri="{FF2B5EF4-FFF2-40B4-BE49-F238E27FC236}">
                <a16:creationId xmlns:a16="http://schemas.microsoft.com/office/drawing/2014/main" id="{EBA76C29-A6FC-624C-BE3F-C477F6557D8B}"/>
              </a:ext>
            </a:extLst>
          </p:cNvPr>
          <p:cNvGrpSpPr/>
          <p:nvPr/>
        </p:nvGrpSpPr>
        <p:grpSpPr>
          <a:xfrm>
            <a:off x="1605951" y="3429000"/>
            <a:ext cx="7772400" cy="1203960"/>
            <a:chOff x="1605951" y="3429000"/>
            <a:chExt cx="7772400" cy="1203960"/>
          </a:xfrm>
        </p:grpSpPr>
        <p:pic>
          <p:nvPicPr>
            <p:cNvPr id="4" name="Imagen 3">
              <a:extLst>
                <a:ext uri="{FF2B5EF4-FFF2-40B4-BE49-F238E27FC236}">
                  <a16:creationId xmlns:a16="http://schemas.microsoft.com/office/drawing/2014/main" id="{52FCF1C4-50AF-F9BF-246E-F8AFFABB8C7C}"/>
                </a:ext>
              </a:extLst>
            </p:cNvPr>
            <p:cNvPicPr>
              <a:picLocks noChangeAspect="1"/>
            </p:cNvPicPr>
            <p:nvPr/>
          </p:nvPicPr>
          <p:blipFill>
            <a:blip r:embed="rId4"/>
            <a:stretch>
              <a:fillRect/>
            </a:stretch>
          </p:blipFill>
          <p:spPr>
            <a:xfrm>
              <a:off x="1605951" y="3429000"/>
              <a:ext cx="7772400" cy="1141937"/>
            </a:xfrm>
            <a:prstGeom prst="rect">
              <a:avLst/>
            </a:prstGeom>
          </p:spPr>
        </p:pic>
        <p:sp>
          <p:nvSpPr>
            <p:cNvPr id="10" name="Rectángulo 9">
              <a:extLst>
                <a:ext uri="{FF2B5EF4-FFF2-40B4-BE49-F238E27FC236}">
                  <a16:creationId xmlns:a16="http://schemas.microsoft.com/office/drawing/2014/main" id="{B3C261C7-682D-1B75-9BD7-277D5B96C10B}"/>
                </a:ext>
              </a:extLst>
            </p:cNvPr>
            <p:cNvSpPr/>
            <p:nvPr/>
          </p:nvSpPr>
          <p:spPr>
            <a:xfrm>
              <a:off x="3823062" y="4159331"/>
              <a:ext cx="1001487" cy="4736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3" name="Grupo 12">
            <a:extLst>
              <a:ext uri="{FF2B5EF4-FFF2-40B4-BE49-F238E27FC236}">
                <a16:creationId xmlns:a16="http://schemas.microsoft.com/office/drawing/2014/main" id="{6FA1E49D-FEFB-5C97-1EA4-8A9EA4EA61CF}"/>
              </a:ext>
            </a:extLst>
          </p:cNvPr>
          <p:cNvGrpSpPr/>
          <p:nvPr/>
        </p:nvGrpSpPr>
        <p:grpSpPr>
          <a:xfrm>
            <a:off x="1605951" y="5115160"/>
            <a:ext cx="7772400" cy="762796"/>
            <a:chOff x="1605951" y="5115160"/>
            <a:chExt cx="7772400" cy="762796"/>
          </a:xfrm>
        </p:grpSpPr>
        <p:pic>
          <p:nvPicPr>
            <p:cNvPr id="8" name="Imagen 7">
              <a:extLst>
                <a:ext uri="{FF2B5EF4-FFF2-40B4-BE49-F238E27FC236}">
                  <a16:creationId xmlns:a16="http://schemas.microsoft.com/office/drawing/2014/main" id="{3F3962B4-4CEC-144B-0246-9DF9CF27D9A9}"/>
                </a:ext>
              </a:extLst>
            </p:cNvPr>
            <p:cNvPicPr>
              <a:picLocks noChangeAspect="1"/>
            </p:cNvPicPr>
            <p:nvPr/>
          </p:nvPicPr>
          <p:blipFill>
            <a:blip r:embed="rId5"/>
            <a:stretch>
              <a:fillRect/>
            </a:stretch>
          </p:blipFill>
          <p:spPr>
            <a:xfrm>
              <a:off x="1605951" y="5115160"/>
              <a:ext cx="7772400" cy="762796"/>
            </a:xfrm>
            <a:prstGeom prst="rect">
              <a:avLst/>
            </a:prstGeom>
          </p:spPr>
        </p:pic>
        <p:sp>
          <p:nvSpPr>
            <p:cNvPr id="11" name="Rectángulo 10">
              <a:extLst>
                <a:ext uri="{FF2B5EF4-FFF2-40B4-BE49-F238E27FC236}">
                  <a16:creationId xmlns:a16="http://schemas.microsoft.com/office/drawing/2014/main" id="{8A6FF55C-C06B-8366-DFDB-2A2F3CC39D3C}"/>
                </a:ext>
              </a:extLst>
            </p:cNvPr>
            <p:cNvSpPr/>
            <p:nvPr/>
          </p:nvSpPr>
          <p:spPr>
            <a:xfrm>
              <a:off x="1863634" y="5621588"/>
              <a:ext cx="1959428" cy="1260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8408289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17"/>
            </a:pPr>
            <a:r>
              <a:rPr lang="en-US" sz="2000" b="0" dirty="0">
                <a:latin typeface="Calibri" panose="020F0502020204030204" pitchFamily="34" charset="0"/>
                <a:cs typeface="Calibri" panose="020F0502020204030204" pitchFamily="34" charset="0"/>
              </a:rPr>
              <a:t>Select “browse images” to find your container in ECR. In the dropdown menu find your “</a:t>
            </a:r>
            <a:r>
              <a:rPr lang="en-US" sz="2000" b="0" dirty="0" err="1">
                <a:latin typeface="Calibri" panose="020F0502020204030204" pitchFamily="34" charset="0"/>
                <a:cs typeface="Calibri" panose="020F0502020204030204" pitchFamily="34" charset="0"/>
              </a:rPr>
              <a:t>diabetes_class_lambda</a:t>
            </a:r>
            <a:r>
              <a:rPr lang="en-US" sz="2000" b="0" dirty="0">
                <a:latin typeface="Calibri" panose="020F0502020204030204" pitchFamily="34" charset="0"/>
                <a:cs typeface="Calibri" panose="020F0502020204030204" pitchFamily="34" charset="0"/>
              </a:rPr>
              <a:t>”  image and select the latest image version. Click on “Select image”.</a:t>
            </a:r>
          </a:p>
          <a:p>
            <a:pPr marL="457200" indent="-457200">
              <a:buFont typeface="+mj-lt"/>
              <a:buAutoNum type="arabicPeriod" startAt="1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7"/>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7"/>
            </a:pPr>
            <a:endParaRPr lang="en-US" sz="2000" b="0" dirty="0">
              <a:latin typeface="Calibri" panose="020F0502020204030204" pitchFamily="34" charset="0"/>
              <a:cs typeface="Calibri" panose="020F0502020204030204" pitchFamily="34" charset="0"/>
            </a:endParaRPr>
          </a:p>
          <a:p>
            <a:pPr marL="0" indent="0">
              <a:buNone/>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18"/>
            </a:pPr>
            <a:r>
              <a:rPr lang="en-US" sz="2000" b="0" dirty="0">
                <a:latin typeface="Calibri" panose="020F0502020204030204" pitchFamily="34" charset="0"/>
                <a:cs typeface="Calibri" panose="020F0502020204030204" pitchFamily="34" charset="0"/>
              </a:rPr>
              <a:t>Click on “create function” and wait a little. </a:t>
            </a:r>
          </a:p>
          <a:p>
            <a:pPr marL="457200" indent="-457200">
              <a:buFont typeface="+mj-lt"/>
              <a:buAutoNum type="arabicPeriod" startAt="18"/>
            </a:pPr>
            <a:r>
              <a:rPr lang="en-US" sz="2000" b="0" dirty="0">
                <a:latin typeface="Calibri" panose="020F0502020204030204" pitchFamily="34" charset="0"/>
                <a:cs typeface="Calibri" panose="020F0502020204030204" pitchFamily="34" charset="0"/>
              </a:rPr>
              <a:t>Go to configuration and increase timeout to 15 mins, and memory to 512.</a:t>
            </a:r>
          </a:p>
          <a:p>
            <a:pPr marL="457200" indent="-457200">
              <a:buFont typeface="+mj-lt"/>
              <a:buAutoNum type="arabicPeriod" startAt="18"/>
            </a:pPr>
            <a:r>
              <a:rPr lang="en-US" sz="2000" b="0" dirty="0">
                <a:latin typeface="Calibri" panose="020F0502020204030204" pitchFamily="34" charset="0"/>
                <a:cs typeface="Calibri" panose="020F0502020204030204" pitchFamily="34" charset="0"/>
              </a:rPr>
              <a:t>Return to the Image tab, and click on “Deploy new image”. </a:t>
            </a:r>
          </a:p>
          <a:p>
            <a:pPr marL="457200" indent="-457200">
              <a:buFont typeface="+mj-lt"/>
              <a:buAutoNum type="arabicPeriod" startAt="18"/>
            </a:pPr>
            <a:endParaRPr lang="en-US" sz="2000" b="0" dirty="0">
              <a:latin typeface="Calibri" panose="020F0502020204030204" pitchFamily="34" charset="0"/>
              <a:cs typeface="Calibri" panose="020F0502020204030204" pitchFamily="34" charset="0"/>
            </a:endParaRPr>
          </a:p>
          <a:p>
            <a:pPr marL="0" indent="0">
              <a:buNone/>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a:pPr>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21</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6464" y="152400"/>
            <a:ext cx="8819072"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4" name="Grupo 3">
            <a:extLst>
              <a:ext uri="{FF2B5EF4-FFF2-40B4-BE49-F238E27FC236}">
                <a16:creationId xmlns:a16="http://schemas.microsoft.com/office/drawing/2014/main" id="{CD4D73EB-38AB-AB43-1078-AF05F12E86C5}"/>
              </a:ext>
            </a:extLst>
          </p:cNvPr>
          <p:cNvGrpSpPr/>
          <p:nvPr/>
        </p:nvGrpSpPr>
        <p:grpSpPr>
          <a:xfrm>
            <a:off x="1442049" y="4938171"/>
            <a:ext cx="6356230" cy="1570027"/>
            <a:chOff x="1442049" y="4938171"/>
            <a:chExt cx="6356230" cy="1570027"/>
          </a:xfrm>
        </p:grpSpPr>
        <p:pic>
          <p:nvPicPr>
            <p:cNvPr id="10" name="Imagen 9">
              <a:extLst>
                <a:ext uri="{FF2B5EF4-FFF2-40B4-BE49-F238E27FC236}">
                  <a16:creationId xmlns:a16="http://schemas.microsoft.com/office/drawing/2014/main" id="{10760FE4-D3BA-0012-339B-46C57E08E5C7}"/>
                </a:ext>
              </a:extLst>
            </p:cNvPr>
            <p:cNvPicPr>
              <a:picLocks noChangeAspect="1"/>
            </p:cNvPicPr>
            <p:nvPr/>
          </p:nvPicPr>
          <p:blipFill>
            <a:blip r:embed="rId3"/>
            <a:stretch>
              <a:fillRect/>
            </a:stretch>
          </p:blipFill>
          <p:spPr>
            <a:xfrm>
              <a:off x="1442049" y="4938171"/>
              <a:ext cx="6356230" cy="1570027"/>
            </a:xfrm>
            <a:prstGeom prst="rect">
              <a:avLst/>
            </a:prstGeom>
          </p:spPr>
        </p:pic>
        <p:sp>
          <p:nvSpPr>
            <p:cNvPr id="12" name="Rectángulo 11">
              <a:extLst>
                <a:ext uri="{FF2B5EF4-FFF2-40B4-BE49-F238E27FC236}">
                  <a16:creationId xmlns:a16="http://schemas.microsoft.com/office/drawing/2014/main" id="{1082ACCC-B5EA-2AB1-9CA0-631168CF5C63}"/>
                </a:ext>
              </a:extLst>
            </p:cNvPr>
            <p:cNvSpPr/>
            <p:nvPr/>
          </p:nvSpPr>
          <p:spPr>
            <a:xfrm>
              <a:off x="6724374" y="5233852"/>
              <a:ext cx="969649" cy="2067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3" name="Grupo 2">
            <a:extLst>
              <a:ext uri="{FF2B5EF4-FFF2-40B4-BE49-F238E27FC236}">
                <a16:creationId xmlns:a16="http://schemas.microsoft.com/office/drawing/2014/main" id="{C45A8B2F-5A82-61CC-6E52-E7CB9094ED72}"/>
              </a:ext>
            </a:extLst>
          </p:cNvPr>
          <p:cNvGrpSpPr/>
          <p:nvPr/>
        </p:nvGrpSpPr>
        <p:grpSpPr>
          <a:xfrm>
            <a:off x="1442049" y="1865871"/>
            <a:ext cx="6356230" cy="1616741"/>
            <a:chOff x="1442049" y="1865871"/>
            <a:chExt cx="6356230" cy="1616741"/>
          </a:xfrm>
        </p:grpSpPr>
        <p:pic>
          <p:nvPicPr>
            <p:cNvPr id="2" name="Imagen 1">
              <a:extLst>
                <a:ext uri="{FF2B5EF4-FFF2-40B4-BE49-F238E27FC236}">
                  <a16:creationId xmlns:a16="http://schemas.microsoft.com/office/drawing/2014/main" id="{B1AE2410-F982-4CDC-C689-58F53FD012E7}"/>
                </a:ext>
              </a:extLst>
            </p:cNvPr>
            <p:cNvPicPr>
              <a:picLocks noChangeAspect="1"/>
            </p:cNvPicPr>
            <p:nvPr/>
          </p:nvPicPr>
          <p:blipFill>
            <a:blip r:embed="rId4"/>
            <a:stretch>
              <a:fillRect/>
            </a:stretch>
          </p:blipFill>
          <p:spPr>
            <a:xfrm>
              <a:off x="1442049" y="1865871"/>
              <a:ext cx="6356230" cy="1616741"/>
            </a:xfrm>
            <a:prstGeom prst="rect">
              <a:avLst/>
            </a:prstGeom>
          </p:spPr>
        </p:pic>
        <p:sp>
          <p:nvSpPr>
            <p:cNvPr id="11" name="Rectángulo 10">
              <a:extLst>
                <a:ext uri="{FF2B5EF4-FFF2-40B4-BE49-F238E27FC236}">
                  <a16:creationId xmlns:a16="http://schemas.microsoft.com/office/drawing/2014/main" id="{DCF99854-5C98-19A3-FCF5-993815A3059C}"/>
                </a:ext>
              </a:extLst>
            </p:cNvPr>
            <p:cNvSpPr/>
            <p:nvPr/>
          </p:nvSpPr>
          <p:spPr>
            <a:xfrm>
              <a:off x="1686464" y="2481943"/>
              <a:ext cx="1178656" cy="12192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ángulo 12">
              <a:extLst>
                <a:ext uri="{FF2B5EF4-FFF2-40B4-BE49-F238E27FC236}">
                  <a16:creationId xmlns:a16="http://schemas.microsoft.com/office/drawing/2014/main" id="{F6D26DEC-28AF-7699-7991-DCECFDE50FA1}"/>
                </a:ext>
              </a:extLst>
            </p:cNvPr>
            <p:cNvSpPr/>
            <p:nvPr/>
          </p:nvSpPr>
          <p:spPr>
            <a:xfrm>
              <a:off x="6836229" y="3219934"/>
              <a:ext cx="857794" cy="2067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ángulo 13">
              <a:extLst>
                <a:ext uri="{FF2B5EF4-FFF2-40B4-BE49-F238E27FC236}">
                  <a16:creationId xmlns:a16="http://schemas.microsoft.com/office/drawing/2014/main" id="{F0F9F950-0EBC-0F86-6079-20D589BB8535}"/>
                </a:ext>
              </a:extLst>
            </p:cNvPr>
            <p:cNvSpPr/>
            <p:nvPr/>
          </p:nvSpPr>
          <p:spPr>
            <a:xfrm>
              <a:off x="1686464" y="3041431"/>
              <a:ext cx="499865" cy="17850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448030365"/>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793184" cy="5725556"/>
          </a:xfrm>
        </p:spPr>
        <p:txBody>
          <a:bodyPr/>
          <a:lstStyle/>
          <a:p>
            <a:pPr marL="457200" indent="-457200">
              <a:buFont typeface="+mj-lt"/>
              <a:buAutoNum type="arabicPeriod" startAt="21"/>
            </a:pPr>
            <a:r>
              <a:rPr lang="en-US" sz="2000" b="0" dirty="0">
                <a:latin typeface="Calibri" panose="020F0502020204030204" pitchFamily="34" charset="0"/>
                <a:cs typeface="Calibri" panose="020F0502020204030204" pitchFamily="34" charset="0"/>
              </a:rPr>
              <a:t>The latest image is already selected. Click on ”Save”. NOTE: every time you make changes to your code, you need to build your docker image again, tag it &amp; publish it to ECR and then re-deploy the lambda function selecting the newest version of the image. </a:t>
            </a:r>
          </a:p>
          <a:p>
            <a:pPr marL="457200" indent="-457200">
              <a:buFont typeface="+mj-lt"/>
              <a:buAutoNum type="arabicPeriod" startAt="21"/>
            </a:pPr>
            <a:r>
              <a:rPr lang="en-US" sz="2000" b="0" dirty="0">
                <a:latin typeface="Calibri" panose="020F0502020204030204" pitchFamily="34" charset="0"/>
                <a:cs typeface="Calibri" panose="020F0502020204030204" pitchFamily="34" charset="0"/>
              </a:rPr>
              <a:t>Test your lambda function. Click on Test and create the event “Test01” with an empty Event JSON as shown below. Click on “Test”. </a:t>
            </a: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r>
              <a:rPr lang="en-US" sz="2000" b="0" dirty="0">
                <a:latin typeface="Calibri" panose="020F0502020204030204" pitchFamily="34" charset="0"/>
                <a:cs typeface="Calibri" panose="020F0502020204030204" pitchFamily="34" charset="0"/>
              </a:rPr>
              <a:t>You are not going to be able to see the logs here as you do with a “normal” lambda function. Go to CloudWatch to access the logs from your test.</a:t>
            </a: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latin typeface="Calibri" panose="020F0502020204030204" pitchFamily="34" charset="0"/>
              <a:cs typeface="Calibri" panose="020F0502020204030204" pitchFamily="34" charset="0"/>
            </a:endParaRPr>
          </a:p>
          <a:p>
            <a:pPr marL="457200" indent="-457200">
              <a:buFont typeface="+mj-lt"/>
              <a:buAutoNum type="arabicPeriod" startAt="21"/>
            </a:pPr>
            <a:endParaRPr lang="en-US" sz="2000" b="0" dirty="0">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22</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686464" y="152400"/>
            <a:ext cx="8819072"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Hands-on Part 3: Docker Container in Lambda</a:t>
            </a:r>
          </a:p>
        </p:txBody>
      </p:sp>
      <p:grpSp>
        <p:nvGrpSpPr>
          <p:cNvPr id="2" name="Grupo 1">
            <a:extLst>
              <a:ext uri="{FF2B5EF4-FFF2-40B4-BE49-F238E27FC236}">
                <a16:creationId xmlns:a16="http://schemas.microsoft.com/office/drawing/2014/main" id="{939522F6-FA59-407E-7699-71CEDC1EC03D}"/>
              </a:ext>
            </a:extLst>
          </p:cNvPr>
          <p:cNvGrpSpPr/>
          <p:nvPr/>
        </p:nvGrpSpPr>
        <p:grpSpPr>
          <a:xfrm>
            <a:off x="1459302" y="2845789"/>
            <a:ext cx="7011838" cy="3091240"/>
            <a:chOff x="1459302" y="2845789"/>
            <a:chExt cx="7011838" cy="3091240"/>
          </a:xfrm>
        </p:grpSpPr>
        <p:pic>
          <p:nvPicPr>
            <p:cNvPr id="4" name="Imagen 3">
              <a:extLst>
                <a:ext uri="{FF2B5EF4-FFF2-40B4-BE49-F238E27FC236}">
                  <a16:creationId xmlns:a16="http://schemas.microsoft.com/office/drawing/2014/main" id="{5587E00E-D75D-19DD-0073-4458339D135B}"/>
                </a:ext>
              </a:extLst>
            </p:cNvPr>
            <p:cNvPicPr>
              <a:picLocks noChangeAspect="1"/>
            </p:cNvPicPr>
            <p:nvPr/>
          </p:nvPicPr>
          <p:blipFill>
            <a:blip r:embed="rId3"/>
            <a:stretch>
              <a:fillRect/>
            </a:stretch>
          </p:blipFill>
          <p:spPr>
            <a:xfrm>
              <a:off x="1459302" y="2845789"/>
              <a:ext cx="7011838" cy="3091240"/>
            </a:xfrm>
            <a:prstGeom prst="rect">
              <a:avLst/>
            </a:prstGeom>
          </p:spPr>
        </p:pic>
        <p:sp>
          <p:nvSpPr>
            <p:cNvPr id="8" name="Rectángulo 7">
              <a:extLst>
                <a:ext uri="{FF2B5EF4-FFF2-40B4-BE49-F238E27FC236}">
                  <a16:creationId xmlns:a16="http://schemas.microsoft.com/office/drawing/2014/main" id="{F8CBC918-9C36-FEE1-6B36-AE71B5FC434A}"/>
                </a:ext>
              </a:extLst>
            </p:cNvPr>
            <p:cNvSpPr/>
            <p:nvPr/>
          </p:nvSpPr>
          <p:spPr>
            <a:xfrm>
              <a:off x="7983460" y="2987039"/>
              <a:ext cx="487680" cy="2525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ángulo 8">
              <a:extLst>
                <a:ext uri="{FF2B5EF4-FFF2-40B4-BE49-F238E27FC236}">
                  <a16:creationId xmlns:a16="http://schemas.microsoft.com/office/drawing/2014/main" id="{6A057F7B-3DAD-6C77-AED4-CB2270D7EB11}"/>
                </a:ext>
              </a:extLst>
            </p:cNvPr>
            <p:cNvSpPr/>
            <p:nvPr/>
          </p:nvSpPr>
          <p:spPr>
            <a:xfrm>
              <a:off x="1547127" y="4049486"/>
              <a:ext cx="1178656" cy="12192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ángulo 10">
              <a:extLst>
                <a:ext uri="{FF2B5EF4-FFF2-40B4-BE49-F238E27FC236}">
                  <a16:creationId xmlns:a16="http://schemas.microsoft.com/office/drawing/2014/main" id="{E4BC2254-915B-E1EC-C28A-AA18FB1975A7}"/>
                </a:ext>
              </a:extLst>
            </p:cNvPr>
            <p:cNvSpPr/>
            <p:nvPr/>
          </p:nvSpPr>
          <p:spPr>
            <a:xfrm>
              <a:off x="1547127" y="5375103"/>
              <a:ext cx="1178656" cy="42480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1210773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3</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Advantages of using containers</a:t>
            </a: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375449" y="1002711"/>
            <a:ext cx="10606060" cy="5779594"/>
          </a:xfrm>
        </p:spPr>
        <p:txBody>
          <a:bodyPr/>
          <a:lstStyle/>
          <a:p>
            <a:r>
              <a:rPr lang="en-US" sz="1800" dirty="0">
                <a:latin typeface="Calibri" panose="020F0502020204030204" pitchFamily="34" charset="0"/>
                <a:cs typeface="Calibri" panose="020F0502020204030204" pitchFamily="34" charset="0"/>
              </a:rPr>
              <a:t>Cost Savings and Efficiency</a:t>
            </a:r>
          </a:p>
          <a:p>
            <a:pPr lvl="1"/>
            <a:r>
              <a:rPr lang="en-US" sz="1600" i="0" dirty="0">
                <a:latin typeface="Calibri" panose="020F0502020204030204" pitchFamily="34" charset="0"/>
                <a:cs typeface="Calibri" panose="020F0502020204030204" pitchFamily="34" charset="0"/>
              </a:rPr>
              <a:t>A server can host significantly more containers than virtual machines.</a:t>
            </a:r>
          </a:p>
          <a:p>
            <a:pPr lvl="1"/>
            <a:r>
              <a:rPr lang="en-US" sz="1600" i="0" dirty="0">
                <a:latin typeface="Calibri" panose="020F0502020204030204" pitchFamily="34" charset="0"/>
                <a:cs typeface="Calibri" panose="020F0502020204030204" pitchFamily="34" charset="0"/>
              </a:rPr>
              <a:t>Docker </a:t>
            </a:r>
            <a:r>
              <a:rPr lang="en-US" sz="1600" b="1" i="0" dirty="0">
                <a:latin typeface="Calibri" panose="020F0502020204030204" pitchFamily="34" charset="0"/>
                <a:cs typeface="Calibri" panose="020F0502020204030204" pitchFamily="34" charset="0"/>
              </a:rPr>
              <a:t>optimizes resource utilization</a:t>
            </a:r>
            <a:r>
              <a:rPr lang="en-US" sz="1600" i="0" dirty="0">
                <a:latin typeface="Calibri" panose="020F0502020204030204" pitchFamily="34" charset="0"/>
                <a:cs typeface="Calibri" panose="020F0502020204030204" pitchFamily="34" charset="0"/>
              </a:rPr>
              <a:t>, allowing more applications to run on the same hardware compared to older technologies, </a:t>
            </a:r>
            <a:r>
              <a:rPr lang="en-US" sz="1600" b="1" i="0" dirty="0">
                <a:latin typeface="Calibri" panose="020F0502020204030204" pitchFamily="34" charset="0"/>
                <a:cs typeface="Calibri" panose="020F0502020204030204" pitchFamily="34" charset="0"/>
              </a:rPr>
              <a:t>leading to significant cost savings</a:t>
            </a:r>
            <a:r>
              <a:rPr lang="en-US" sz="1600" i="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Agility and Speed</a:t>
            </a:r>
          </a:p>
          <a:p>
            <a:pPr lvl="1"/>
            <a:r>
              <a:rPr lang="en-US" sz="1600" i="0" dirty="0">
                <a:latin typeface="Calibri" panose="020F0502020204030204" pitchFamily="34" charset="0"/>
                <a:cs typeface="Calibri" panose="020F0502020204030204" pitchFamily="34" charset="0"/>
              </a:rPr>
              <a:t>Docker enables businesses to </a:t>
            </a:r>
            <a:r>
              <a:rPr lang="en-US" sz="1600" b="1" i="0" dirty="0">
                <a:latin typeface="Calibri" panose="020F0502020204030204" pitchFamily="34" charset="0"/>
                <a:cs typeface="Calibri" panose="020F0502020204030204" pitchFamily="34" charset="0"/>
              </a:rPr>
              <a:t>adapt quickly </a:t>
            </a:r>
            <a:r>
              <a:rPr lang="en-US" sz="1600" i="0" dirty="0">
                <a:latin typeface="Calibri" panose="020F0502020204030204" pitchFamily="34" charset="0"/>
                <a:cs typeface="Calibri" panose="020F0502020204030204" pitchFamily="34" charset="0"/>
              </a:rPr>
              <a:t>by making it </a:t>
            </a:r>
            <a:r>
              <a:rPr lang="en-US" sz="1600" b="1" i="0" dirty="0">
                <a:latin typeface="Calibri" panose="020F0502020204030204" pitchFamily="34" charset="0"/>
                <a:cs typeface="Calibri" panose="020F0502020204030204" pitchFamily="34" charset="0"/>
              </a:rPr>
              <a:t>easier to create, test, and deploy applications &amp; services</a:t>
            </a:r>
            <a:r>
              <a:rPr lang="en-US" sz="1600" i="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Portability</a:t>
            </a:r>
          </a:p>
          <a:p>
            <a:pPr lvl="1"/>
            <a:r>
              <a:rPr lang="en-US" sz="1600" i="0" dirty="0">
                <a:latin typeface="Calibri" panose="020F0502020204030204" pitchFamily="34" charset="0"/>
                <a:cs typeface="Calibri" panose="020F0502020204030204" pitchFamily="34" charset="0"/>
              </a:rPr>
              <a:t>Move applications across environments from development to production without issues.</a:t>
            </a:r>
          </a:p>
          <a:p>
            <a:r>
              <a:rPr lang="en-US" sz="1800" dirty="0">
                <a:latin typeface="Calibri" panose="020F0502020204030204" pitchFamily="34" charset="0"/>
                <a:cs typeface="Calibri" panose="020F0502020204030204" pitchFamily="34" charset="0"/>
              </a:rPr>
              <a:t>Security Aspects</a:t>
            </a:r>
          </a:p>
          <a:p>
            <a:pPr lvl="1"/>
            <a:r>
              <a:rPr lang="en-US" sz="1600" i="0" dirty="0">
                <a:latin typeface="Calibri" panose="020F0502020204030204" pitchFamily="34" charset="0"/>
                <a:cs typeface="Calibri" panose="020F0502020204030204" pitchFamily="34" charset="0"/>
              </a:rPr>
              <a:t>Docker provides </a:t>
            </a:r>
            <a:r>
              <a:rPr lang="en-US" sz="1600" b="1" i="0" dirty="0">
                <a:latin typeface="Calibri" panose="020F0502020204030204" pitchFamily="34" charset="0"/>
                <a:cs typeface="Calibri" panose="020F0502020204030204" pitchFamily="34" charset="0"/>
              </a:rPr>
              <a:t>strong default isolation capabilities</a:t>
            </a:r>
            <a:r>
              <a:rPr lang="en-US" sz="1600" i="0" dirty="0">
                <a:latin typeface="Calibri" panose="020F0502020204030204" pitchFamily="34" charset="0"/>
                <a:cs typeface="Calibri" panose="020F0502020204030204" pitchFamily="34" charset="0"/>
              </a:rPr>
              <a:t>, </a:t>
            </a:r>
            <a:r>
              <a:rPr lang="en-US" sz="1600" b="1" i="0" dirty="0">
                <a:latin typeface="Calibri" panose="020F0502020204030204" pitchFamily="34" charset="0"/>
                <a:cs typeface="Calibri" panose="020F0502020204030204" pitchFamily="34" charset="0"/>
              </a:rPr>
              <a:t>reducing the risk of security issues and simplifying backup and recovery processes. </a:t>
            </a:r>
          </a:p>
          <a:p>
            <a:r>
              <a:rPr lang="en-US" sz="1800" dirty="0">
                <a:latin typeface="Calibri" panose="020F0502020204030204" pitchFamily="34" charset="0"/>
                <a:cs typeface="Calibri" panose="020F0502020204030204" pitchFamily="34" charset="0"/>
              </a:rPr>
              <a:t>Rapid Scalability</a:t>
            </a:r>
          </a:p>
          <a:p>
            <a:pPr lvl="1"/>
            <a:r>
              <a:rPr lang="en-US" sz="1600" i="0" dirty="0">
                <a:latin typeface="Calibri" panose="020F0502020204030204" pitchFamily="34" charset="0"/>
                <a:cs typeface="Calibri" panose="020F0502020204030204" pitchFamily="34" charset="0"/>
              </a:rPr>
              <a:t>Docker’s lightweight nature makes it </a:t>
            </a:r>
            <a:r>
              <a:rPr lang="en-US" sz="1600" b="1" i="0" dirty="0">
                <a:latin typeface="Calibri" panose="020F0502020204030204" pitchFamily="34" charset="0"/>
                <a:cs typeface="Calibri" panose="020F0502020204030204" pitchFamily="34" charset="0"/>
              </a:rPr>
              <a:t>ideal for microservices architecture</a:t>
            </a:r>
            <a:r>
              <a:rPr lang="en-US" sz="1600" i="0" dirty="0">
                <a:latin typeface="Calibri" panose="020F0502020204030204" pitchFamily="34" charset="0"/>
                <a:cs typeface="Calibri" panose="020F0502020204030204" pitchFamily="34" charset="0"/>
              </a:rPr>
              <a:t>, allowing each microservice to be </a:t>
            </a:r>
            <a:r>
              <a:rPr lang="en-US" sz="1600" b="1" i="0" dirty="0">
                <a:latin typeface="Calibri" panose="020F0502020204030204" pitchFamily="34" charset="0"/>
                <a:cs typeface="Calibri" panose="020F0502020204030204" pitchFamily="34" charset="0"/>
              </a:rPr>
              <a:t>scaled independently </a:t>
            </a:r>
            <a:r>
              <a:rPr lang="en-US" sz="1600" i="0" dirty="0">
                <a:latin typeface="Calibri" panose="020F0502020204030204" pitchFamily="34" charset="0"/>
                <a:cs typeface="Calibri" panose="020F0502020204030204" pitchFamily="34" charset="0"/>
              </a:rPr>
              <a:t>in a cost-effective manner.</a:t>
            </a:r>
          </a:p>
          <a:p>
            <a:pPr lvl="1"/>
            <a:r>
              <a:rPr lang="en-US" sz="1600" i="0" dirty="0">
                <a:latin typeface="Calibri" panose="020F0502020204030204" pitchFamily="34" charset="0"/>
                <a:cs typeface="Calibri" panose="020F0502020204030204" pitchFamily="34" charset="0"/>
              </a:rPr>
              <a:t>Provisioning containers only takes a few seconds or less, therefore the data center </a:t>
            </a:r>
            <a:r>
              <a:rPr lang="en-US" sz="1600" b="1" i="0" dirty="0">
                <a:latin typeface="Calibri" panose="020F0502020204030204" pitchFamily="34" charset="0"/>
                <a:cs typeface="Calibri" panose="020F0502020204030204" pitchFamily="34" charset="0"/>
              </a:rPr>
              <a:t>can react quickly to an increase in demand. </a:t>
            </a:r>
          </a:p>
        </p:txBody>
      </p:sp>
    </p:spTree>
    <p:extLst>
      <p:ext uri="{BB962C8B-B14F-4D97-AF65-F5344CB8AC3E}">
        <p14:creationId xmlns:p14="http://schemas.microsoft.com/office/powerpoint/2010/main" val="312804073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smtClean="0">
                <a:solidFill>
                  <a:prstClr val="black">
                    <a:tint val="75000"/>
                  </a:prstClr>
                </a:solidFill>
                <a:latin typeface="Calibri"/>
              </a:rPr>
              <a:pPr>
                <a:defRPr/>
              </a:pPr>
              <a:t>4</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a:solidFill>
                  <a:srgbClr val="0000FF"/>
                </a:solidFill>
                <a:latin typeface="Calibri"/>
              </a:rPr>
              <a:t>Core Concepts &amp; Architecture</a:t>
            </a:r>
            <a:endParaRPr lang="en-US" sz="3600" dirty="0">
              <a:solidFill>
                <a:srgbClr val="0000FF"/>
              </a:solidFill>
              <a:latin typeface="Calibri"/>
            </a:endParaRPr>
          </a:p>
        </p:txBody>
      </p:sp>
      <p:graphicFrame>
        <p:nvGraphicFramePr>
          <p:cNvPr id="4" name="Diagrama 3">
            <a:extLst>
              <a:ext uri="{FF2B5EF4-FFF2-40B4-BE49-F238E27FC236}">
                <a16:creationId xmlns:a16="http://schemas.microsoft.com/office/drawing/2014/main" id="{8BB7E4C7-A315-7568-9411-FB0D2DB45E2C}"/>
              </a:ext>
            </a:extLst>
          </p:cNvPr>
          <p:cNvGraphicFramePr/>
          <p:nvPr>
            <p:extLst>
              <p:ext uri="{D42A27DB-BD31-4B8C-83A1-F6EECF244321}">
                <p14:modId xmlns:p14="http://schemas.microsoft.com/office/powerpoint/2010/main" val="580416433"/>
              </p:ext>
            </p:extLst>
          </p:nvPr>
        </p:nvGraphicFramePr>
        <p:xfrm>
          <a:off x="981939" y="1354469"/>
          <a:ext cx="9271840" cy="4392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Gears wheels engine icon Royalty Free Vector Image">
            <a:extLst>
              <a:ext uri="{FF2B5EF4-FFF2-40B4-BE49-F238E27FC236}">
                <a16:creationId xmlns:a16="http://schemas.microsoft.com/office/drawing/2014/main" id="{91B23445-FFFB-83CC-FBFB-BA0DAE98C9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791" t="10154" r="12966" b="17263"/>
          <a:stretch/>
        </p:blipFill>
        <p:spPr bwMode="auto">
          <a:xfrm>
            <a:off x="10253989" y="1410960"/>
            <a:ext cx="1220629" cy="127168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A8CFEDF6-DCD1-F1DA-9AAE-954776D20DAC}"/>
              </a:ext>
            </a:extLst>
          </p:cNvPr>
          <p:cNvPicPr>
            <a:picLocks noChangeAspect="1"/>
          </p:cNvPicPr>
          <p:nvPr/>
        </p:nvPicPr>
        <p:blipFill>
          <a:blip r:embed="rId9"/>
          <a:stretch>
            <a:fillRect/>
          </a:stretch>
        </p:blipFill>
        <p:spPr>
          <a:xfrm>
            <a:off x="10201905" y="2818830"/>
            <a:ext cx="1324797" cy="1356529"/>
          </a:xfrm>
          <a:prstGeom prst="rect">
            <a:avLst/>
          </a:prstGeom>
        </p:spPr>
      </p:pic>
      <p:pic>
        <p:nvPicPr>
          <p:cNvPr id="1028" name="Picture 4" descr="Developer Advocacy at GitLab / unmaintained / Check Docker Hub Limit ·  GitLab">
            <a:extLst>
              <a:ext uri="{FF2B5EF4-FFF2-40B4-BE49-F238E27FC236}">
                <a16:creationId xmlns:a16="http://schemas.microsoft.com/office/drawing/2014/main" id="{CDFC0226-E210-CF1B-76E4-9075BE481C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80206" y="4413251"/>
            <a:ext cx="1368195" cy="10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87148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5</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Building Docker Images</a:t>
            </a: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1132403" y="1020878"/>
            <a:ext cx="9791952" cy="3018227"/>
          </a:xfrm>
        </p:spPr>
        <p:txBody>
          <a:bodyPr/>
          <a:lstStyle/>
          <a:p>
            <a:r>
              <a:rPr lang="en-US" sz="2400" b="0" dirty="0">
                <a:effectLst/>
                <a:latin typeface="Calibri" panose="020F0502020204030204" pitchFamily="34" charset="0"/>
                <a:cs typeface="Calibri" panose="020F0502020204030204" pitchFamily="34" charset="0"/>
              </a:rPr>
              <a:t>Docker can </a:t>
            </a:r>
            <a:r>
              <a:rPr lang="en-US" sz="2400" dirty="0">
                <a:effectLst/>
                <a:latin typeface="Calibri" panose="020F0502020204030204" pitchFamily="34" charset="0"/>
                <a:cs typeface="Calibri" panose="020F0502020204030204" pitchFamily="34" charset="0"/>
              </a:rPr>
              <a:t>build images </a:t>
            </a:r>
            <a:r>
              <a:rPr lang="en-US" sz="2400" b="0" dirty="0">
                <a:effectLst/>
                <a:latin typeface="Calibri" panose="020F0502020204030204" pitchFamily="34" charset="0"/>
                <a:cs typeface="Calibri" panose="020F0502020204030204" pitchFamily="34" charset="0"/>
              </a:rPr>
              <a:t>automatically by </a:t>
            </a:r>
            <a:r>
              <a:rPr lang="en-US" sz="2400" dirty="0">
                <a:effectLst/>
                <a:latin typeface="Calibri" panose="020F0502020204030204" pitchFamily="34" charset="0"/>
                <a:cs typeface="Calibri" panose="020F0502020204030204" pitchFamily="34" charset="0"/>
              </a:rPr>
              <a:t>reading the instructions from a </a:t>
            </a:r>
            <a:r>
              <a:rPr lang="en-US" sz="2400" dirty="0" err="1">
                <a:effectLst/>
                <a:latin typeface="Calibri" panose="020F0502020204030204" pitchFamily="34" charset="0"/>
                <a:cs typeface="Calibri" panose="020F0502020204030204" pitchFamily="34" charset="0"/>
              </a:rPr>
              <a:t>Dockerfile</a:t>
            </a:r>
            <a:r>
              <a:rPr lang="en-US" sz="2400" b="0" dirty="0">
                <a:latin typeface="Calibri" panose="020F0502020204030204" pitchFamily="34" charset="0"/>
                <a:cs typeface="Calibri" panose="020F0502020204030204" pitchFamily="34" charset="0"/>
              </a:rPr>
              <a:t>.</a:t>
            </a:r>
          </a:p>
          <a:p>
            <a:r>
              <a:rPr lang="en-US" sz="2400" b="0" dirty="0">
                <a:effectLst/>
                <a:latin typeface="Calibri" panose="020F0502020204030204" pitchFamily="34" charset="0"/>
                <a:cs typeface="Calibri" panose="020F0502020204030204" pitchFamily="34" charset="0"/>
              </a:rPr>
              <a:t>A </a:t>
            </a:r>
            <a:r>
              <a:rPr lang="en-US" sz="2400" dirty="0" err="1">
                <a:effectLst/>
                <a:latin typeface="Calibri" panose="020F0502020204030204" pitchFamily="34" charset="0"/>
                <a:cs typeface="Calibri" panose="020F0502020204030204" pitchFamily="34" charset="0"/>
              </a:rPr>
              <a:t>Dockerfile</a:t>
            </a:r>
            <a:r>
              <a:rPr lang="en-US" sz="2400" dirty="0">
                <a:effectLst/>
                <a:latin typeface="Calibri" panose="020F0502020204030204" pitchFamily="34" charset="0"/>
                <a:cs typeface="Calibri" panose="020F0502020204030204" pitchFamily="34" charset="0"/>
              </a:rPr>
              <a:t> </a:t>
            </a:r>
            <a:r>
              <a:rPr lang="en-US" sz="2400" b="0" dirty="0">
                <a:effectLst/>
                <a:latin typeface="Calibri" panose="020F0502020204030204" pitchFamily="34" charset="0"/>
                <a:cs typeface="Calibri" panose="020F0502020204030204" pitchFamily="34" charset="0"/>
              </a:rPr>
              <a:t>is a text document that </a:t>
            </a:r>
            <a:r>
              <a:rPr lang="en-US" sz="2400" dirty="0">
                <a:effectLst/>
                <a:latin typeface="Calibri" panose="020F0502020204030204" pitchFamily="34" charset="0"/>
                <a:cs typeface="Calibri" panose="020F0502020204030204" pitchFamily="34" charset="0"/>
              </a:rPr>
              <a:t>contains all the commands </a:t>
            </a:r>
            <a:r>
              <a:rPr lang="en-US" sz="2400" b="0" dirty="0">
                <a:effectLst/>
                <a:latin typeface="Calibri" panose="020F0502020204030204" pitchFamily="34" charset="0"/>
                <a:cs typeface="Calibri" panose="020F0502020204030204" pitchFamily="34" charset="0"/>
              </a:rPr>
              <a:t>a user could call on the command line </a:t>
            </a:r>
            <a:r>
              <a:rPr lang="en-US" sz="2400" dirty="0">
                <a:effectLst/>
                <a:latin typeface="Calibri" panose="020F0502020204030204" pitchFamily="34" charset="0"/>
                <a:cs typeface="Calibri" panose="020F0502020204030204" pitchFamily="34" charset="0"/>
              </a:rPr>
              <a:t>to assemble an image</a:t>
            </a:r>
            <a:r>
              <a:rPr lang="en-US" sz="2400" b="0" dirty="0">
                <a:effectLst/>
                <a:latin typeface="Calibri" panose="020F0502020204030204" pitchFamily="34" charset="0"/>
                <a:cs typeface="Calibri" panose="020F0502020204030204" pitchFamily="34" charset="0"/>
              </a:rPr>
              <a:t>.</a:t>
            </a:r>
          </a:p>
          <a:p>
            <a:r>
              <a:rPr lang="en-US" sz="2400" b="0" dirty="0">
                <a:latin typeface="Calibri" panose="020F0502020204030204" pitchFamily="34" charset="0"/>
                <a:cs typeface="Calibri" panose="020F0502020204030204" pitchFamily="34" charset="0"/>
              </a:rPr>
              <a:t>Complex docker images are usually composed from pre-existing base or parent images. </a:t>
            </a:r>
            <a:endParaRPr lang="en-US" sz="2400" b="0" dirty="0">
              <a:effectLst/>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0A26B401-89EC-589D-9F89-B22A37EBE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768" y="3629133"/>
            <a:ext cx="8407232" cy="299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64034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smtClean="0">
                <a:solidFill>
                  <a:prstClr val="black">
                    <a:tint val="75000"/>
                  </a:prstClr>
                </a:solidFill>
                <a:latin typeface="Calibri"/>
              </a:rPr>
              <a:pPr>
                <a:defRPr/>
              </a:pPr>
              <a:t>6</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a:solidFill>
                  <a:srgbClr val="0000FF"/>
                </a:solidFill>
                <a:latin typeface="Calibri"/>
              </a:rPr>
              <a:t>Docker in the Cloud</a:t>
            </a:r>
            <a:endParaRPr lang="en-US" sz="3600" dirty="0">
              <a:solidFill>
                <a:srgbClr val="0000FF"/>
              </a:solidFill>
              <a:latin typeface="Calibri"/>
            </a:endParaRP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368595" y="1020877"/>
            <a:ext cx="5669441" cy="5613839"/>
          </a:xfrm>
        </p:spPr>
        <p:txBody>
          <a:bodyPr/>
          <a:lstStyle/>
          <a:p>
            <a:r>
              <a:rPr lang="en-US" sz="2400" b="0" dirty="0">
                <a:latin typeface="Calibri" panose="020F0502020204030204" pitchFamily="34" charset="0"/>
                <a:cs typeface="Calibri" panose="020F0502020204030204" pitchFamily="34" charset="0"/>
              </a:rPr>
              <a:t>Since Docker ensures consistency across different environments, </a:t>
            </a:r>
            <a:r>
              <a:rPr lang="en-US" sz="2400" dirty="0">
                <a:latin typeface="Calibri" panose="020F0502020204030204" pitchFamily="34" charset="0"/>
                <a:cs typeface="Calibri" panose="020F0502020204030204" pitchFamily="34" charset="0"/>
              </a:rPr>
              <a:t>containers can be moved easily from local development</a:t>
            </a:r>
            <a:r>
              <a:rPr lang="en-US" sz="2400" b="0" dirty="0">
                <a:latin typeface="Calibri" panose="020F0502020204030204" pitchFamily="34" charset="0"/>
                <a:cs typeface="Calibri" panose="020F0502020204030204" pitchFamily="34" charset="0"/>
              </a:rPr>
              <a:t> environments </a:t>
            </a:r>
            <a:r>
              <a:rPr lang="en-US" sz="2400" dirty="0">
                <a:latin typeface="Calibri" panose="020F0502020204030204" pitchFamily="34" charset="0"/>
                <a:cs typeface="Calibri" panose="020F0502020204030204" pitchFamily="34" charset="0"/>
              </a:rPr>
              <a:t>to</a:t>
            </a:r>
            <a:r>
              <a:rPr lang="en-US" sz="2400" b="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 cloud </a:t>
            </a:r>
            <a:r>
              <a:rPr lang="en-US" sz="2400" b="0" dirty="0">
                <a:latin typeface="Calibri" panose="020F0502020204030204" pitchFamily="34" charset="0"/>
                <a:cs typeface="Calibri" panose="020F0502020204030204" pitchFamily="34" charset="0"/>
              </a:rPr>
              <a:t>without changes. </a:t>
            </a:r>
          </a:p>
          <a:p>
            <a:r>
              <a:rPr lang="en-US" sz="2400" b="0" dirty="0">
                <a:effectLst/>
                <a:latin typeface="Calibri" panose="020F0502020204030204" pitchFamily="34" charset="0"/>
                <a:cs typeface="Calibri" panose="020F0502020204030204" pitchFamily="34" charset="0"/>
              </a:rPr>
              <a:t>Docker </a:t>
            </a:r>
            <a:r>
              <a:rPr lang="en-US" sz="2400" dirty="0">
                <a:effectLst/>
                <a:latin typeface="Calibri" panose="020F0502020204030204" pitchFamily="34" charset="0"/>
                <a:cs typeface="Calibri" panose="020F0502020204030204" pitchFamily="34" charset="0"/>
              </a:rPr>
              <a:t>works seamlessly with major cloud providers</a:t>
            </a:r>
            <a:r>
              <a:rPr lang="en-US" sz="2400" b="0" dirty="0">
                <a:effectLst/>
                <a:latin typeface="Calibri" panose="020F0502020204030204" pitchFamily="34" charset="0"/>
                <a:cs typeface="Calibri" panose="020F0502020204030204" pitchFamily="34" charset="0"/>
              </a:rPr>
              <a:t>, allowing for easy deployment of containerized applications. </a:t>
            </a:r>
          </a:p>
          <a:p>
            <a:pPr lvl="1"/>
            <a:r>
              <a:rPr lang="en-US" sz="2000" b="1" i="0" dirty="0">
                <a:effectLst/>
                <a:latin typeface="Calibri" panose="020F0502020204030204" pitchFamily="34" charset="0"/>
                <a:cs typeface="Calibri" panose="020F0502020204030204" pitchFamily="34" charset="0"/>
              </a:rPr>
              <a:t>AWS -&gt; ECR</a:t>
            </a:r>
            <a:r>
              <a:rPr lang="en-US" sz="2000" b="0" i="0" dirty="0">
                <a:effectLst/>
                <a:latin typeface="Calibri" panose="020F0502020204030204" pitchFamily="34" charset="0"/>
                <a:cs typeface="Calibri" panose="020F0502020204030204" pitchFamily="34" charset="0"/>
              </a:rPr>
              <a:t>, Azure -&gt; Azure Container Instances, Google -&gt; Kubernetes Engine.</a:t>
            </a:r>
          </a:p>
          <a:p>
            <a:r>
              <a:rPr lang="en-US" sz="2400" i="0" dirty="0">
                <a:effectLst/>
                <a:latin typeface="Calibri" panose="020F0502020204030204" pitchFamily="34" charset="0"/>
                <a:cs typeface="Calibri" panose="020F0502020204030204" pitchFamily="34" charset="0"/>
              </a:rPr>
              <a:t>Lambda functions can run container images</a:t>
            </a:r>
            <a:r>
              <a:rPr lang="en-US" sz="2400" b="0" i="0" dirty="0">
                <a:effectLst/>
                <a:latin typeface="Calibri" panose="020F0502020204030204" pitchFamily="34" charset="0"/>
                <a:cs typeface="Calibri" panose="020F0502020204030204" pitchFamily="34" charset="0"/>
              </a:rPr>
              <a:t>. Useful for when layers</a:t>
            </a:r>
            <a:r>
              <a:rPr lang="en-US" sz="2400" b="0" dirty="0">
                <a:latin typeface="Calibri" panose="020F0502020204030204" pitchFamily="34" charset="0"/>
                <a:cs typeface="Calibri" panose="020F0502020204030204" pitchFamily="34" charset="0"/>
              </a:rPr>
              <a:t> are too heavy or have to use several packages.</a:t>
            </a:r>
            <a:endParaRPr lang="en-US" sz="2400" b="0" i="0" dirty="0">
              <a:effectLst/>
              <a:latin typeface="Calibri" panose="020F0502020204030204" pitchFamily="34" charset="0"/>
              <a:cs typeface="Calibri" panose="020F0502020204030204" pitchFamily="34" charset="0"/>
            </a:endParaRPr>
          </a:p>
          <a:p>
            <a:endParaRPr lang="en-US" sz="2400" b="0" i="0" dirty="0">
              <a:effectLst/>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03AE137-2CDC-5E86-57AB-12182A603B05}"/>
              </a:ext>
            </a:extLst>
          </p:cNvPr>
          <p:cNvPicPr>
            <a:picLocks noChangeAspect="1"/>
          </p:cNvPicPr>
          <p:nvPr/>
        </p:nvPicPr>
        <p:blipFill rotWithShape="1">
          <a:blip r:embed="rId3"/>
          <a:srcRect t="801" r="-2" b="-2"/>
          <a:stretch/>
        </p:blipFill>
        <p:spPr>
          <a:xfrm>
            <a:off x="6153965" y="838200"/>
            <a:ext cx="6038035" cy="60197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1221192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1482742" y="1689936"/>
            <a:ext cx="4249302" cy="2284226"/>
          </a:xfrm>
        </p:spPr>
        <p:txBody>
          <a:bodyPr/>
          <a:lstStyle/>
          <a:p>
            <a:pPr lvl="1"/>
            <a:r>
              <a:rPr lang="en-US" sz="1600" i="0" dirty="0">
                <a:latin typeface="Calibri" panose="020F0502020204030204" pitchFamily="34" charset="0"/>
                <a:cs typeface="Calibri" panose="020F0502020204030204" pitchFamily="34" charset="0"/>
              </a:rPr>
              <a:t>ECR is </a:t>
            </a:r>
            <a:r>
              <a:rPr lang="en-US" sz="1600" b="1" i="0" dirty="0">
                <a:latin typeface="Calibri" panose="020F0502020204030204" pitchFamily="34" charset="0"/>
                <a:cs typeface="Calibri" panose="020F0502020204030204" pitchFamily="34" charset="0"/>
              </a:rPr>
              <a:t>AWS’ Docker container registry service</a:t>
            </a:r>
            <a:r>
              <a:rPr lang="en-US" sz="1600" i="0" dirty="0">
                <a:latin typeface="Calibri" panose="020F0502020204030204" pitchFamily="34" charset="0"/>
                <a:cs typeface="Calibri" panose="020F0502020204030204" pitchFamily="34" charset="0"/>
              </a:rPr>
              <a:t> that allows developers to store, manage and deploy Docker container images.</a:t>
            </a:r>
          </a:p>
          <a:p>
            <a:pPr lvl="1"/>
            <a:r>
              <a:rPr lang="en-US" sz="1600" b="1" i="0" dirty="0">
                <a:latin typeface="Calibri" panose="020F0502020204030204" pitchFamily="34" charset="0"/>
                <a:cs typeface="Calibri" panose="020F0502020204030204" pitchFamily="34" charset="0"/>
              </a:rPr>
              <a:t>Fully managed and integrated with ECS and EKS </a:t>
            </a:r>
            <a:r>
              <a:rPr lang="en-US" sz="1600" i="0" dirty="0">
                <a:latin typeface="Calibri" panose="020F0502020204030204" pitchFamily="34" charset="0"/>
                <a:cs typeface="Calibri" panose="020F0502020204030204" pitchFamily="34" charset="0"/>
              </a:rPr>
              <a:t>making it straightforward to run containerized applications on AWS. </a:t>
            </a:r>
            <a:endParaRPr lang="en-US" sz="1600" b="0" i="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smtClean="0">
                <a:solidFill>
                  <a:prstClr val="black">
                    <a:tint val="75000"/>
                  </a:prstClr>
                </a:solidFill>
                <a:latin typeface="Calibri"/>
              </a:rPr>
              <a:pPr>
                <a:defRPr/>
              </a:pPr>
              <a:t>7</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Docker in AWS</a:t>
            </a:r>
          </a:p>
        </p:txBody>
      </p:sp>
      <p:pic>
        <p:nvPicPr>
          <p:cNvPr id="4" name="Imagen 3">
            <a:extLst>
              <a:ext uri="{FF2B5EF4-FFF2-40B4-BE49-F238E27FC236}">
                <a16:creationId xmlns:a16="http://schemas.microsoft.com/office/drawing/2014/main" id="{AC644AB3-B9B4-F080-75FD-5FB10068FB06}"/>
              </a:ext>
            </a:extLst>
          </p:cNvPr>
          <p:cNvPicPr>
            <a:picLocks noChangeAspect="1"/>
          </p:cNvPicPr>
          <p:nvPr/>
        </p:nvPicPr>
        <p:blipFill>
          <a:blip r:embed="rId3"/>
          <a:stretch>
            <a:fillRect/>
          </a:stretch>
        </p:blipFill>
        <p:spPr>
          <a:xfrm>
            <a:off x="1981199" y="3990660"/>
            <a:ext cx="8241525" cy="2585988"/>
          </a:xfrm>
          <a:prstGeom prst="rect">
            <a:avLst/>
          </a:prstGeom>
        </p:spPr>
      </p:pic>
      <p:sp>
        <p:nvSpPr>
          <p:cNvPr id="8" name="Content Placeholder 1">
            <a:extLst>
              <a:ext uri="{FF2B5EF4-FFF2-40B4-BE49-F238E27FC236}">
                <a16:creationId xmlns:a16="http://schemas.microsoft.com/office/drawing/2014/main" id="{DD95FBE3-E387-31D2-45D6-0005DD147A88}"/>
              </a:ext>
            </a:extLst>
          </p:cNvPr>
          <p:cNvSpPr txBox="1">
            <a:spLocks/>
          </p:cNvSpPr>
          <p:nvPr/>
        </p:nvSpPr>
        <p:spPr>
          <a:xfrm>
            <a:off x="5814682" y="1706434"/>
            <a:ext cx="4525200" cy="3279880"/>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600" i="0" dirty="0">
                <a:latin typeface="Calibri" panose="020F0502020204030204" pitchFamily="34" charset="0"/>
                <a:cs typeface="Calibri" panose="020F0502020204030204" pitchFamily="34" charset="0"/>
              </a:rPr>
              <a:t>ECS is a highly scalable, high-performance </a:t>
            </a:r>
            <a:r>
              <a:rPr lang="en-US" sz="1600" b="1" i="0" dirty="0">
                <a:latin typeface="Calibri" panose="020F0502020204030204" pitchFamily="34" charset="0"/>
                <a:cs typeface="Calibri" panose="020F0502020204030204" pitchFamily="34" charset="0"/>
              </a:rPr>
              <a:t>container orchestration service</a:t>
            </a:r>
            <a:r>
              <a:rPr lang="en-US" sz="1600" i="0" dirty="0">
                <a:latin typeface="Calibri" panose="020F0502020204030204" pitchFamily="34" charset="0"/>
                <a:cs typeface="Calibri" panose="020F0502020204030204" pitchFamily="34" charset="0"/>
              </a:rPr>
              <a:t>.</a:t>
            </a:r>
          </a:p>
          <a:p>
            <a:pPr lvl="1"/>
            <a:r>
              <a:rPr lang="en-US" sz="1600" b="1" i="0" dirty="0">
                <a:latin typeface="Calibri" panose="020F0502020204030204" pitchFamily="34" charset="0"/>
                <a:cs typeface="Calibri" panose="020F0502020204030204" pitchFamily="34" charset="0"/>
              </a:rPr>
              <a:t>Used to launch and stop container-based applications </a:t>
            </a:r>
            <a:r>
              <a:rPr lang="en-US" sz="1600" i="0" dirty="0">
                <a:latin typeface="Calibri" panose="020F0502020204030204" pitchFamily="34" charset="0"/>
                <a:cs typeface="Calibri" panose="020F0502020204030204" pitchFamily="34" charset="0"/>
              </a:rPr>
              <a:t>with simple API calls. </a:t>
            </a:r>
          </a:p>
          <a:p>
            <a:pPr lvl="1"/>
            <a:r>
              <a:rPr lang="en-US" sz="1600" i="0" dirty="0">
                <a:latin typeface="Calibri" panose="020F0502020204030204" pitchFamily="34" charset="0"/>
                <a:cs typeface="Calibri" panose="020F0502020204030204" pitchFamily="34" charset="0"/>
              </a:rPr>
              <a:t>Can be </a:t>
            </a:r>
            <a:r>
              <a:rPr lang="en-US" sz="1600" b="1" i="0" dirty="0">
                <a:latin typeface="Calibri" panose="020F0502020204030204" pitchFamily="34" charset="0"/>
                <a:cs typeface="Calibri" panose="020F0502020204030204" pitchFamily="34" charset="0"/>
              </a:rPr>
              <a:t>launched on EC2 instances </a:t>
            </a:r>
            <a:r>
              <a:rPr lang="en-US" sz="1600" i="0" dirty="0">
                <a:latin typeface="Calibri" panose="020F0502020204030204" pitchFamily="34" charset="0"/>
                <a:cs typeface="Calibri" panose="020F0502020204030204" pitchFamily="34" charset="0"/>
              </a:rPr>
              <a:t>(you manage the server) </a:t>
            </a:r>
            <a:r>
              <a:rPr lang="en-US" sz="1600" b="1" i="0" dirty="0">
                <a:latin typeface="Calibri" panose="020F0502020204030204" pitchFamily="34" charset="0"/>
                <a:cs typeface="Calibri" panose="020F0502020204030204" pitchFamily="34" charset="0"/>
              </a:rPr>
              <a:t>or </a:t>
            </a:r>
            <a:r>
              <a:rPr lang="en-US" sz="1600" i="0" dirty="0">
                <a:latin typeface="Calibri" panose="020F0502020204030204" pitchFamily="34" charset="0"/>
                <a:cs typeface="Calibri" panose="020F0502020204030204" pitchFamily="34" charset="0"/>
              </a:rPr>
              <a:t>on</a:t>
            </a:r>
            <a:r>
              <a:rPr lang="en-US" sz="1600" b="1" i="0" dirty="0">
                <a:latin typeface="Calibri" panose="020F0502020204030204" pitchFamily="34" charset="0"/>
                <a:cs typeface="Calibri" panose="020F0502020204030204" pitchFamily="34" charset="0"/>
              </a:rPr>
              <a:t> AWS </a:t>
            </a:r>
            <a:r>
              <a:rPr lang="en-US" sz="1600" b="1" i="0" dirty="0" err="1">
                <a:latin typeface="Calibri" panose="020F0502020204030204" pitchFamily="34" charset="0"/>
                <a:cs typeface="Calibri" panose="020F0502020204030204" pitchFamily="34" charset="0"/>
              </a:rPr>
              <a:t>Fargate</a:t>
            </a:r>
            <a:r>
              <a:rPr lang="en-US" sz="1600" i="0" dirty="0">
                <a:latin typeface="Calibri" panose="020F0502020204030204" pitchFamily="34" charset="0"/>
                <a:cs typeface="Calibri" panose="020F0502020204030204" pitchFamily="34" charset="0"/>
              </a:rPr>
              <a:t> (serverless).</a:t>
            </a:r>
          </a:p>
        </p:txBody>
      </p:sp>
      <p:pic>
        <p:nvPicPr>
          <p:cNvPr id="3074" name="Picture 2">
            <a:extLst>
              <a:ext uri="{FF2B5EF4-FFF2-40B4-BE49-F238E27FC236}">
                <a16:creationId xmlns:a16="http://schemas.microsoft.com/office/drawing/2014/main" id="{7FD85072-C0F0-4331-5D0B-315CDDA6C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08" y="860568"/>
            <a:ext cx="829368" cy="82936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6C8C20BA-1669-AB75-18BC-06FE7850228A}"/>
              </a:ext>
            </a:extLst>
          </p:cNvPr>
          <p:cNvSpPr txBox="1"/>
          <p:nvPr/>
        </p:nvSpPr>
        <p:spPr>
          <a:xfrm>
            <a:off x="2609088" y="952402"/>
            <a:ext cx="3154983" cy="646331"/>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Amazon ECR </a:t>
            </a:r>
          </a:p>
          <a:p>
            <a:r>
              <a:rPr lang="en-US" dirty="0"/>
              <a:t>(Elastic Container Registry)</a:t>
            </a:r>
          </a:p>
        </p:txBody>
      </p:sp>
      <p:sp>
        <p:nvSpPr>
          <p:cNvPr id="14" name="Rectángulo 13">
            <a:extLst>
              <a:ext uri="{FF2B5EF4-FFF2-40B4-BE49-F238E27FC236}">
                <a16:creationId xmlns:a16="http://schemas.microsoft.com/office/drawing/2014/main" id="{E0C37971-5E37-47AF-1219-D9F7027A6204}"/>
              </a:ext>
            </a:extLst>
          </p:cNvPr>
          <p:cNvSpPr/>
          <p:nvPr/>
        </p:nvSpPr>
        <p:spPr>
          <a:xfrm>
            <a:off x="1981200" y="1608949"/>
            <a:ext cx="3782871" cy="220708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ángulo 18">
            <a:extLst>
              <a:ext uri="{FF2B5EF4-FFF2-40B4-BE49-F238E27FC236}">
                <a16:creationId xmlns:a16="http://schemas.microsoft.com/office/drawing/2014/main" id="{89986D71-45F9-D48E-A9AA-C8C6AB63E901}"/>
              </a:ext>
            </a:extLst>
          </p:cNvPr>
          <p:cNvSpPr/>
          <p:nvPr/>
        </p:nvSpPr>
        <p:spPr>
          <a:xfrm>
            <a:off x="6361167" y="1612925"/>
            <a:ext cx="3849633" cy="220708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adroTexto 20">
            <a:extLst>
              <a:ext uri="{FF2B5EF4-FFF2-40B4-BE49-F238E27FC236}">
                <a16:creationId xmlns:a16="http://schemas.microsoft.com/office/drawing/2014/main" id="{AB4E6B44-32E0-DDE5-C668-D9A2ACE1294C}"/>
              </a:ext>
            </a:extLst>
          </p:cNvPr>
          <p:cNvSpPr txBox="1"/>
          <p:nvPr/>
        </p:nvSpPr>
        <p:spPr>
          <a:xfrm>
            <a:off x="6965199" y="954954"/>
            <a:ext cx="3257526" cy="646331"/>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Amazon ECS </a:t>
            </a:r>
          </a:p>
          <a:p>
            <a:r>
              <a:rPr lang="en-US" dirty="0"/>
              <a:t>(Elastic Container Service)</a:t>
            </a:r>
          </a:p>
        </p:txBody>
      </p:sp>
      <p:pic>
        <p:nvPicPr>
          <p:cNvPr id="3076" name="Picture 4">
            <a:extLst>
              <a:ext uri="{FF2B5EF4-FFF2-40B4-BE49-F238E27FC236}">
                <a16:creationId xmlns:a16="http://schemas.microsoft.com/office/drawing/2014/main" id="{19BA9AF7-CE6F-EBBC-A9CD-2B4DE9ECC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507" y="860568"/>
            <a:ext cx="829368" cy="82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3703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2160-C5C6-45A4-BB7E-B7916CE9DCEA}" type="slidenum">
              <a:rPr kumimoji="0" lang="en-US" sz="1400" b="1"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1"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 typeface="Arial" pitchFamily="34" charset="0"/>
              <a:buNone/>
              <a:tabLst/>
              <a:defRPr/>
            </a:pPr>
            <a:r>
              <a:rPr kumimoji="0" lang="en-US" sz="3600" b="1" i="0" u="none" strike="noStrike" kern="1200" cap="none" spc="0" normalizeH="0" baseline="0" noProof="0" dirty="0">
                <a:ln>
                  <a:noFill/>
                </a:ln>
                <a:solidFill>
                  <a:srgbClr val="0000FF"/>
                </a:solidFill>
                <a:effectLst/>
                <a:uLnTx/>
                <a:uFillTx/>
                <a:latin typeface="Calibri"/>
                <a:ea typeface="+mn-ea"/>
                <a:cs typeface="+mn-cs"/>
              </a:rPr>
              <a:t>Docker Commands</a:t>
            </a:r>
          </a:p>
        </p:txBody>
      </p:sp>
      <p:graphicFrame>
        <p:nvGraphicFramePr>
          <p:cNvPr id="3" name="Tabla 2">
            <a:extLst>
              <a:ext uri="{FF2B5EF4-FFF2-40B4-BE49-F238E27FC236}">
                <a16:creationId xmlns:a16="http://schemas.microsoft.com/office/drawing/2014/main" id="{714872A0-DDDE-89F9-4921-8A3FAC9DB624}"/>
              </a:ext>
            </a:extLst>
          </p:cNvPr>
          <p:cNvGraphicFramePr>
            <a:graphicFrameLocks noGrp="1"/>
          </p:cNvGraphicFramePr>
          <p:nvPr>
            <p:extLst>
              <p:ext uri="{D42A27DB-BD31-4B8C-83A1-F6EECF244321}">
                <p14:modId xmlns:p14="http://schemas.microsoft.com/office/powerpoint/2010/main" val="3375442805"/>
              </p:ext>
            </p:extLst>
          </p:nvPr>
        </p:nvGraphicFramePr>
        <p:xfrm>
          <a:off x="493986" y="1287224"/>
          <a:ext cx="11088413" cy="4572000"/>
        </p:xfrm>
        <a:graphic>
          <a:graphicData uri="http://schemas.openxmlformats.org/drawingml/2006/table">
            <a:tbl>
              <a:tblPr firstRow="1" bandRow="1">
                <a:tableStyleId>{5C22544A-7EE6-4342-B048-85BDC9FD1C3A}</a:tableStyleId>
              </a:tblPr>
              <a:tblGrid>
                <a:gridCol w="1673489">
                  <a:extLst>
                    <a:ext uri="{9D8B030D-6E8A-4147-A177-3AD203B41FA5}">
                      <a16:colId xmlns:a16="http://schemas.microsoft.com/office/drawing/2014/main" val="876546125"/>
                    </a:ext>
                  </a:extLst>
                </a:gridCol>
                <a:gridCol w="4933693">
                  <a:extLst>
                    <a:ext uri="{9D8B030D-6E8A-4147-A177-3AD203B41FA5}">
                      <a16:colId xmlns:a16="http://schemas.microsoft.com/office/drawing/2014/main" val="751636804"/>
                    </a:ext>
                  </a:extLst>
                </a:gridCol>
                <a:gridCol w="4481231">
                  <a:extLst>
                    <a:ext uri="{9D8B030D-6E8A-4147-A177-3AD203B41FA5}">
                      <a16:colId xmlns:a16="http://schemas.microsoft.com/office/drawing/2014/main" val="1137379589"/>
                    </a:ext>
                  </a:extLst>
                </a:gridCol>
              </a:tblGrid>
              <a:tr h="370840">
                <a:tc>
                  <a:txBody>
                    <a:bodyPr/>
                    <a:lstStyle/>
                    <a:p>
                      <a:pPr algn="ctr"/>
                      <a:r>
                        <a:rPr lang="en-US" sz="2000" dirty="0"/>
                        <a:t>Command</a:t>
                      </a:r>
                    </a:p>
                  </a:txBody>
                  <a:tcPr/>
                </a:tc>
                <a:tc>
                  <a:txBody>
                    <a:bodyPr/>
                    <a:lstStyle/>
                    <a:p>
                      <a:pPr algn="ctr"/>
                      <a:r>
                        <a:rPr lang="en-US" sz="2000" dirty="0"/>
                        <a:t>Usage</a:t>
                      </a:r>
                    </a:p>
                  </a:txBody>
                  <a:tcPr/>
                </a:tc>
                <a:tc>
                  <a:txBody>
                    <a:bodyPr/>
                    <a:lstStyle/>
                    <a:p>
                      <a:pPr algn="ctr"/>
                      <a:r>
                        <a:rPr lang="en-US" sz="2000" dirty="0"/>
                        <a:t>Example</a:t>
                      </a:r>
                    </a:p>
                  </a:txBody>
                  <a:tcPr/>
                </a:tc>
                <a:extLst>
                  <a:ext uri="{0D108BD9-81ED-4DB2-BD59-A6C34878D82A}">
                    <a16:rowId xmlns:a16="http://schemas.microsoft.com/office/drawing/2014/main" val="572416684"/>
                  </a:ext>
                </a:extLst>
              </a:tr>
              <a:tr h="370840">
                <a:tc>
                  <a:txBody>
                    <a:bodyPr/>
                    <a:lstStyle/>
                    <a:p>
                      <a:pPr algn="ctr"/>
                      <a:r>
                        <a:rPr lang="en-US" sz="2000" dirty="0"/>
                        <a:t>docker run</a:t>
                      </a:r>
                    </a:p>
                  </a:txBody>
                  <a:tcPr/>
                </a:tc>
                <a:tc>
                  <a:txBody>
                    <a:bodyPr/>
                    <a:lstStyle/>
                    <a:p>
                      <a:r>
                        <a:rPr lang="en-US" sz="2000" dirty="0"/>
                        <a:t>Start a new container</a:t>
                      </a:r>
                    </a:p>
                  </a:txBody>
                  <a:tcPr/>
                </a:tc>
                <a:tc>
                  <a:txBody>
                    <a:bodyPr/>
                    <a:lstStyle/>
                    <a:p>
                      <a:r>
                        <a:rPr lang="en-US" sz="1800" b="0" i="0" dirty="0">
                          <a:latin typeface="Consolas" panose="020B0609020204030204" pitchFamily="49" charset="0"/>
                          <a:cs typeface="Consolas" panose="020B0609020204030204" pitchFamily="49" charset="0"/>
                        </a:rPr>
                        <a:t>docker run </a:t>
                      </a:r>
                      <a:r>
                        <a:rPr lang="en-US" sz="1800" b="0" i="0" dirty="0" err="1">
                          <a:latin typeface="Consolas" panose="020B0609020204030204" pitchFamily="49" charset="0"/>
                          <a:cs typeface="Consolas" panose="020B0609020204030204" pitchFamily="49" charset="0"/>
                        </a:rPr>
                        <a:t>image_name</a:t>
                      </a:r>
                      <a:endParaRPr lang="en-US" sz="1800" b="0" i="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121093409"/>
                  </a:ext>
                </a:extLst>
              </a:tr>
              <a:tr h="370840">
                <a:tc>
                  <a:txBody>
                    <a:bodyPr/>
                    <a:lstStyle/>
                    <a:p>
                      <a:pPr algn="ctr"/>
                      <a:r>
                        <a:rPr lang="en-US" sz="2000" dirty="0"/>
                        <a:t>docker build</a:t>
                      </a:r>
                    </a:p>
                  </a:txBody>
                  <a:tcPr/>
                </a:tc>
                <a:tc>
                  <a:txBody>
                    <a:bodyPr/>
                    <a:lstStyle/>
                    <a:p>
                      <a:r>
                        <a:rPr lang="en-US" sz="2000" dirty="0"/>
                        <a:t>Build a Docker image from a </a:t>
                      </a:r>
                      <a:r>
                        <a:rPr lang="en-US" sz="2000" dirty="0" err="1"/>
                        <a:t>Dockerfile</a:t>
                      </a:r>
                      <a:endParaRPr lang="en-US" sz="2000" dirty="0"/>
                    </a:p>
                  </a:txBody>
                  <a:tcPr/>
                </a:tc>
                <a:tc>
                  <a:txBody>
                    <a:bodyPr/>
                    <a:lstStyle/>
                    <a:p>
                      <a:r>
                        <a:rPr lang="en-US" sz="1800" b="0" i="0" dirty="0">
                          <a:latin typeface="Consolas" panose="020B0609020204030204" pitchFamily="49" charset="0"/>
                          <a:cs typeface="Consolas" panose="020B0609020204030204" pitchFamily="49" charset="0"/>
                        </a:rPr>
                        <a:t>docker build –t </a:t>
                      </a:r>
                      <a:r>
                        <a:rPr lang="en-US" sz="1800" b="0" i="0" dirty="0" err="1">
                          <a:latin typeface="Consolas" panose="020B0609020204030204" pitchFamily="49" charset="0"/>
                          <a:cs typeface="Consolas" panose="020B0609020204030204" pitchFamily="49" charset="0"/>
                        </a:rPr>
                        <a:t>image_name</a:t>
                      </a:r>
                      <a:r>
                        <a:rPr lang="en-US" sz="1800" b="0" i="0" dirty="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3149430706"/>
                  </a:ext>
                </a:extLst>
              </a:tr>
              <a:tr h="370840">
                <a:tc>
                  <a:txBody>
                    <a:bodyPr/>
                    <a:lstStyle/>
                    <a:p>
                      <a:pPr algn="ctr"/>
                      <a:r>
                        <a:rPr lang="en-US" sz="2000" dirty="0"/>
                        <a:t>docker pull</a:t>
                      </a:r>
                    </a:p>
                  </a:txBody>
                  <a:tcPr/>
                </a:tc>
                <a:tc>
                  <a:txBody>
                    <a:bodyPr/>
                    <a:lstStyle/>
                    <a:p>
                      <a:r>
                        <a:rPr lang="en-US" sz="2000" dirty="0"/>
                        <a:t>Pull an image or repository from Docker registry</a:t>
                      </a:r>
                    </a:p>
                  </a:txBody>
                  <a:tcPr/>
                </a:tc>
                <a:tc>
                  <a:txBody>
                    <a:bodyPr/>
                    <a:lstStyle/>
                    <a:p>
                      <a:r>
                        <a:rPr lang="en-US" sz="1800" b="0" i="0" dirty="0">
                          <a:latin typeface="Consolas" panose="020B0609020204030204" pitchFamily="49" charset="0"/>
                          <a:cs typeface="Consolas" panose="020B0609020204030204" pitchFamily="49" charset="0"/>
                        </a:rPr>
                        <a:t>docker pull ubuntu</a:t>
                      </a:r>
                    </a:p>
                  </a:txBody>
                  <a:tcPr/>
                </a:tc>
                <a:extLst>
                  <a:ext uri="{0D108BD9-81ED-4DB2-BD59-A6C34878D82A}">
                    <a16:rowId xmlns:a16="http://schemas.microsoft.com/office/drawing/2014/main" val="3693601999"/>
                  </a:ext>
                </a:extLst>
              </a:tr>
              <a:tr h="370840">
                <a:tc>
                  <a:txBody>
                    <a:bodyPr/>
                    <a:lstStyle/>
                    <a:p>
                      <a:pPr algn="ctr"/>
                      <a:r>
                        <a:rPr lang="en-US" sz="2000" dirty="0"/>
                        <a:t>docker push</a:t>
                      </a:r>
                    </a:p>
                  </a:txBody>
                  <a:tcPr/>
                </a:tc>
                <a:tc>
                  <a:txBody>
                    <a:bodyPr/>
                    <a:lstStyle/>
                    <a:p>
                      <a:r>
                        <a:rPr lang="en-US" sz="2000" dirty="0"/>
                        <a:t>Push a local Docker image to a registry</a:t>
                      </a:r>
                    </a:p>
                  </a:txBody>
                  <a:tcPr/>
                </a:tc>
                <a:tc>
                  <a:txBody>
                    <a:bodyPr/>
                    <a:lstStyle/>
                    <a:p>
                      <a:r>
                        <a:rPr lang="en-US" sz="1800" b="0" i="0" dirty="0">
                          <a:latin typeface="Consolas" panose="020B0609020204030204" pitchFamily="49" charset="0"/>
                          <a:cs typeface="Consolas" panose="020B0609020204030204" pitchFamily="49" charset="0"/>
                        </a:rPr>
                        <a:t>docker push </a:t>
                      </a:r>
                      <a:r>
                        <a:rPr lang="en-US" sz="1800" b="0" i="0" dirty="0" err="1">
                          <a:latin typeface="Consolas" panose="020B0609020204030204" pitchFamily="49" charset="0"/>
                          <a:cs typeface="Consolas" panose="020B0609020204030204" pitchFamily="49" charset="0"/>
                        </a:rPr>
                        <a:t>my_username</a:t>
                      </a:r>
                      <a:r>
                        <a:rPr lang="en-US" sz="1800" b="0" i="0" dirty="0">
                          <a:latin typeface="Consolas" panose="020B0609020204030204" pitchFamily="49" charset="0"/>
                          <a:cs typeface="Consolas" panose="020B0609020204030204" pitchFamily="49" charset="0"/>
                        </a:rPr>
                        <a:t>/</a:t>
                      </a:r>
                      <a:r>
                        <a:rPr lang="en-US" sz="1800" b="0" i="0" dirty="0" err="1">
                          <a:latin typeface="Consolas" panose="020B0609020204030204" pitchFamily="49" charset="0"/>
                          <a:cs typeface="Consolas" panose="020B0609020204030204" pitchFamily="49" charset="0"/>
                        </a:rPr>
                        <a:t>image_name</a:t>
                      </a:r>
                      <a:endParaRPr lang="en-US" sz="1800" b="0" i="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889418582"/>
                  </a:ext>
                </a:extLst>
              </a:tr>
              <a:tr h="370840">
                <a:tc>
                  <a:txBody>
                    <a:bodyPr/>
                    <a:lstStyle/>
                    <a:p>
                      <a:pPr algn="ctr"/>
                      <a:r>
                        <a:rPr lang="en-US" sz="2000" dirty="0"/>
                        <a:t>docker images</a:t>
                      </a:r>
                    </a:p>
                  </a:txBody>
                  <a:tcPr/>
                </a:tc>
                <a:tc>
                  <a:txBody>
                    <a:bodyPr/>
                    <a:lstStyle/>
                    <a:p>
                      <a:r>
                        <a:rPr lang="en-US" sz="2000" dirty="0"/>
                        <a:t>List all the Docker images stored locally</a:t>
                      </a:r>
                    </a:p>
                  </a:txBody>
                  <a:tcPr/>
                </a:tc>
                <a:tc>
                  <a:txBody>
                    <a:bodyPr/>
                    <a:lstStyle/>
                    <a:p>
                      <a:r>
                        <a:rPr lang="en-US" sz="1800" b="0" i="0" dirty="0">
                          <a:latin typeface="Consolas" panose="020B0609020204030204" pitchFamily="49" charset="0"/>
                          <a:cs typeface="Consolas" panose="020B0609020204030204" pitchFamily="49" charset="0"/>
                        </a:rPr>
                        <a:t>docker images</a:t>
                      </a:r>
                    </a:p>
                  </a:txBody>
                  <a:tcPr/>
                </a:tc>
                <a:extLst>
                  <a:ext uri="{0D108BD9-81ED-4DB2-BD59-A6C34878D82A}">
                    <a16:rowId xmlns:a16="http://schemas.microsoft.com/office/drawing/2014/main" val="3354572329"/>
                  </a:ext>
                </a:extLst>
              </a:tr>
              <a:tr h="370840">
                <a:tc>
                  <a:txBody>
                    <a:bodyPr/>
                    <a:lstStyle/>
                    <a:p>
                      <a:pPr algn="ctr"/>
                      <a:r>
                        <a:rPr lang="en-US" sz="2000" dirty="0"/>
                        <a:t>docker </a:t>
                      </a:r>
                      <a:r>
                        <a:rPr lang="en-US" sz="2000" dirty="0" err="1"/>
                        <a:t>ps</a:t>
                      </a:r>
                      <a:endParaRPr lang="en-US" sz="2000" dirty="0"/>
                    </a:p>
                  </a:txBody>
                  <a:tcPr/>
                </a:tc>
                <a:tc>
                  <a:txBody>
                    <a:bodyPr/>
                    <a:lstStyle/>
                    <a:p>
                      <a:r>
                        <a:rPr lang="en-US" sz="2000" dirty="0"/>
                        <a:t>Shows all running containers. Flag –a shows all containers (running &amp; stopped).</a:t>
                      </a:r>
                    </a:p>
                  </a:txBody>
                  <a:tcPr/>
                </a:tc>
                <a:tc>
                  <a:txBody>
                    <a:bodyPr/>
                    <a:lstStyle/>
                    <a:p>
                      <a:r>
                        <a:rPr lang="en-US" sz="1800" b="0" i="0" dirty="0">
                          <a:latin typeface="Consolas" panose="020B0609020204030204" pitchFamily="49" charset="0"/>
                          <a:cs typeface="Consolas" panose="020B0609020204030204" pitchFamily="49" charset="0"/>
                        </a:rPr>
                        <a:t>docker </a:t>
                      </a:r>
                      <a:r>
                        <a:rPr lang="en-US" sz="1800" b="0" i="0" dirty="0" err="1">
                          <a:latin typeface="Consolas" panose="020B0609020204030204" pitchFamily="49" charset="0"/>
                          <a:cs typeface="Consolas" panose="020B0609020204030204" pitchFamily="49" charset="0"/>
                        </a:rPr>
                        <a:t>ps</a:t>
                      </a:r>
                      <a:r>
                        <a:rPr lang="en-US" sz="1800" b="0" i="0" dirty="0">
                          <a:latin typeface="Consolas" panose="020B0609020204030204" pitchFamily="49" charset="0"/>
                          <a:cs typeface="Consolas" panose="020B0609020204030204" pitchFamily="49" charset="0"/>
                        </a:rPr>
                        <a:t> -a</a:t>
                      </a:r>
                    </a:p>
                  </a:txBody>
                  <a:tcPr/>
                </a:tc>
                <a:extLst>
                  <a:ext uri="{0D108BD9-81ED-4DB2-BD59-A6C34878D82A}">
                    <a16:rowId xmlns:a16="http://schemas.microsoft.com/office/drawing/2014/main" val="1418708479"/>
                  </a:ext>
                </a:extLst>
              </a:tr>
              <a:tr h="370840">
                <a:tc>
                  <a:txBody>
                    <a:bodyPr/>
                    <a:lstStyle/>
                    <a:p>
                      <a:pPr algn="ctr"/>
                      <a:r>
                        <a:rPr lang="en-US" sz="2000" dirty="0"/>
                        <a:t>docker stop</a:t>
                      </a:r>
                    </a:p>
                  </a:txBody>
                  <a:tcPr/>
                </a:tc>
                <a:tc>
                  <a:txBody>
                    <a:bodyPr/>
                    <a:lstStyle/>
                    <a:p>
                      <a:r>
                        <a:rPr lang="en-US" sz="2000" dirty="0"/>
                        <a:t>Stops one or more running containers</a:t>
                      </a:r>
                    </a:p>
                  </a:txBody>
                  <a:tcPr/>
                </a:tc>
                <a:tc>
                  <a:txBody>
                    <a:bodyPr/>
                    <a:lstStyle/>
                    <a:p>
                      <a:r>
                        <a:rPr lang="en-US" sz="1800" b="0" i="0" dirty="0">
                          <a:latin typeface="Consolas" panose="020B0609020204030204" pitchFamily="49" charset="0"/>
                          <a:cs typeface="Consolas" panose="020B0609020204030204" pitchFamily="49" charset="0"/>
                        </a:rPr>
                        <a:t>docker stop </a:t>
                      </a:r>
                      <a:r>
                        <a:rPr lang="en-US" sz="1800" b="0" i="0" dirty="0" err="1">
                          <a:latin typeface="Consolas" panose="020B0609020204030204" pitchFamily="49" charset="0"/>
                          <a:cs typeface="Consolas" panose="020B0609020204030204" pitchFamily="49" charset="0"/>
                        </a:rPr>
                        <a:t>container_name</a:t>
                      </a:r>
                      <a:endParaRPr lang="en-US" sz="1800" b="0" i="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4084586496"/>
                  </a:ext>
                </a:extLst>
              </a:tr>
              <a:tr h="370840">
                <a:tc>
                  <a:txBody>
                    <a:bodyPr/>
                    <a:lstStyle/>
                    <a:p>
                      <a:pPr algn="ctr"/>
                      <a:r>
                        <a:rPr lang="en-US" sz="2000" dirty="0"/>
                        <a:t>Docker rm</a:t>
                      </a:r>
                    </a:p>
                  </a:txBody>
                  <a:tcPr/>
                </a:tc>
                <a:tc>
                  <a:txBody>
                    <a:bodyPr/>
                    <a:lstStyle/>
                    <a:p>
                      <a:r>
                        <a:rPr lang="en-US" sz="2000" dirty="0"/>
                        <a:t>Remove a specific stopped container</a:t>
                      </a:r>
                    </a:p>
                  </a:txBody>
                  <a:tcPr/>
                </a:tc>
                <a:tc>
                  <a:txBody>
                    <a:bodyPr/>
                    <a:lstStyle/>
                    <a:p>
                      <a:r>
                        <a:rPr lang="en-US" sz="1800" b="0" i="0" dirty="0">
                          <a:latin typeface="Consolas" panose="020B0609020204030204" pitchFamily="49" charset="0"/>
                          <a:cs typeface="Consolas" panose="020B0609020204030204" pitchFamily="49" charset="0"/>
                        </a:rPr>
                        <a:t>docker rm </a:t>
                      </a:r>
                      <a:r>
                        <a:rPr lang="en-US" sz="1800" b="0" i="0" dirty="0" err="1">
                          <a:latin typeface="Consolas" panose="020B0609020204030204" pitchFamily="49" charset="0"/>
                          <a:cs typeface="Consolas" panose="020B0609020204030204" pitchFamily="49" charset="0"/>
                        </a:rPr>
                        <a:t>container_id</a:t>
                      </a:r>
                      <a:endParaRPr lang="en-US" sz="1800" b="0" i="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730962575"/>
                  </a:ext>
                </a:extLst>
              </a:tr>
              <a:tr h="370840">
                <a:tc>
                  <a:txBody>
                    <a:bodyPr/>
                    <a:lstStyle/>
                    <a:p>
                      <a:pPr algn="ctr"/>
                      <a:r>
                        <a:rPr lang="en-US" sz="2000" dirty="0"/>
                        <a:t>docker </a:t>
                      </a:r>
                      <a:r>
                        <a:rPr lang="en-US" sz="2000" dirty="0" err="1"/>
                        <a:t>rmi</a:t>
                      </a:r>
                      <a:endParaRPr lang="en-US" sz="2000" dirty="0"/>
                    </a:p>
                  </a:txBody>
                  <a:tcPr/>
                </a:tc>
                <a:tc>
                  <a:txBody>
                    <a:bodyPr/>
                    <a:lstStyle/>
                    <a:p>
                      <a:r>
                        <a:rPr lang="en-US" sz="2000" dirty="0"/>
                        <a:t>Remove one or more Docker images</a:t>
                      </a:r>
                    </a:p>
                  </a:txBody>
                  <a:tcPr/>
                </a:tc>
                <a:tc>
                  <a:txBody>
                    <a:bodyPr/>
                    <a:lstStyle/>
                    <a:p>
                      <a:r>
                        <a:rPr lang="en-US" sz="1800" b="0" i="0" dirty="0">
                          <a:latin typeface="Consolas" panose="020B0609020204030204" pitchFamily="49" charset="0"/>
                          <a:cs typeface="Consolas" panose="020B0609020204030204" pitchFamily="49" charset="0"/>
                        </a:rPr>
                        <a:t>docker </a:t>
                      </a:r>
                      <a:r>
                        <a:rPr lang="en-US" sz="1800" b="0" i="0" dirty="0" err="1">
                          <a:latin typeface="Consolas" panose="020B0609020204030204" pitchFamily="49" charset="0"/>
                          <a:cs typeface="Consolas" panose="020B0609020204030204" pitchFamily="49" charset="0"/>
                        </a:rPr>
                        <a:t>rmi</a:t>
                      </a:r>
                      <a:r>
                        <a:rPr lang="en-US" sz="1800" b="0" i="0" dirty="0">
                          <a:latin typeface="Consolas" panose="020B0609020204030204" pitchFamily="49" charset="0"/>
                          <a:cs typeface="Consolas" panose="020B0609020204030204" pitchFamily="49" charset="0"/>
                        </a:rPr>
                        <a:t> </a:t>
                      </a:r>
                      <a:r>
                        <a:rPr lang="en-US" sz="1800" b="0" i="0" dirty="0" err="1">
                          <a:latin typeface="Consolas" panose="020B0609020204030204" pitchFamily="49" charset="0"/>
                          <a:cs typeface="Consolas" panose="020B0609020204030204" pitchFamily="49" charset="0"/>
                        </a:rPr>
                        <a:t>image_name</a:t>
                      </a:r>
                      <a:endParaRPr lang="en-US" sz="1800" b="0" i="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472195778"/>
                  </a:ext>
                </a:extLst>
              </a:tr>
            </a:tbl>
          </a:graphicData>
        </a:graphic>
      </p:graphicFrame>
    </p:spTree>
    <p:extLst>
      <p:ext uri="{BB962C8B-B14F-4D97-AF65-F5344CB8AC3E}">
        <p14:creationId xmlns:p14="http://schemas.microsoft.com/office/powerpoint/2010/main" val="142579611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F95F402-AE32-0C56-48D4-00899367A290}"/>
              </a:ext>
            </a:extLst>
          </p:cNvPr>
          <p:cNvSpPr/>
          <p:nvPr/>
        </p:nvSpPr>
        <p:spPr>
          <a:xfrm>
            <a:off x="1981200" y="4310655"/>
            <a:ext cx="3625702"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A77945D4-09B1-2EAE-3BCB-2E4C6E88F66F}"/>
              </a:ext>
            </a:extLst>
          </p:cNvPr>
          <p:cNvSpPr/>
          <p:nvPr/>
        </p:nvSpPr>
        <p:spPr>
          <a:xfrm>
            <a:off x="1981200" y="5117497"/>
            <a:ext cx="3625702"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2179EC38-C771-12C2-3182-0DACF0DA8D52}"/>
              </a:ext>
            </a:extLst>
          </p:cNvPr>
          <p:cNvSpPr/>
          <p:nvPr/>
        </p:nvSpPr>
        <p:spPr>
          <a:xfrm>
            <a:off x="1981200" y="5959086"/>
            <a:ext cx="3625702" cy="2835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18D60BD-0D6B-44C9-8042-8D8669942900}"/>
              </a:ext>
            </a:extLst>
          </p:cNvPr>
          <p:cNvSpPr>
            <a:spLocks noGrp="1"/>
          </p:cNvSpPr>
          <p:nvPr>
            <p:ph type="sldNum" sz="quarter" idx="12"/>
          </p:nvPr>
        </p:nvSpPr>
        <p:spPr/>
        <p:txBody>
          <a:bodyPr/>
          <a:lstStyle/>
          <a:p>
            <a:pPr>
              <a:defRPr/>
            </a:pPr>
            <a:fld id="{BF3F2160-C5C6-45A4-BB7E-B7916CE9DCEA}" type="slidenum">
              <a:rPr lang="en-US">
                <a:solidFill>
                  <a:prstClr val="black">
                    <a:tint val="75000"/>
                  </a:prstClr>
                </a:solidFill>
                <a:latin typeface="Calibri"/>
              </a:rPr>
              <a:pPr>
                <a:defRPr/>
              </a:pPr>
              <a:t>9</a:t>
            </a:fld>
            <a:endParaRPr lang="en-US" dirty="0">
              <a:solidFill>
                <a:prstClr val="black">
                  <a:tint val="75000"/>
                </a:prstClr>
              </a:solidFill>
              <a:latin typeface="Calibri"/>
            </a:endParaRPr>
          </a:p>
        </p:txBody>
      </p:sp>
      <p:sp>
        <p:nvSpPr>
          <p:cNvPr id="6" name="Content Placeholder 1">
            <a:extLst>
              <a:ext uri="{FF2B5EF4-FFF2-40B4-BE49-F238E27FC236}">
                <a16:creationId xmlns:a16="http://schemas.microsoft.com/office/drawing/2014/main" id="{2F582CF1-346E-4A54-8871-94684E1E6A33}"/>
              </a:ext>
            </a:extLst>
          </p:cNvPr>
          <p:cNvSpPr txBox="1">
            <a:spLocks/>
          </p:cNvSpPr>
          <p:nvPr/>
        </p:nvSpPr>
        <p:spPr>
          <a:xfrm>
            <a:off x="1981200" y="152400"/>
            <a:ext cx="8229600" cy="685800"/>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ts val="1200"/>
              </a:spcBef>
              <a:buFont typeface="Arial" pitchFamily="34" charset="0"/>
              <a:buChar char="–"/>
              <a:defRPr sz="2400" i="1"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3600" dirty="0">
                <a:solidFill>
                  <a:srgbClr val="0000FF"/>
                </a:solidFill>
                <a:latin typeface="Calibri"/>
              </a:rPr>
              <a:t>Steps for Building an App with Docker</a:t>
            </a:r>
          </a:p>
        </p:txBody>
      </p:sp>
      <p:sp>
        <p:nvSpPr>
          <p:cNvPr id="7" name="Content Placeholder 1">
            <a:extLst>
              <a:ext uri="{FF2B5EF4-FFF2-40B4-BE49-F238E27FC236}">
                <a16:creationId xmlns:a16="http://schemas.microsoft.com/office/drawing/2014/main" id="{ADCC76DE-4B4B-4603-AF56-97AF82D0AD42}"/>
              </a:ext>
            </a:extLst>
          </p:cNvPr>
          <p:cNvSpPr>
            <a:spLocks noGrp="1"/>
          </p:cNvSpPr>
          <p:nvPr>
            <p:ph idx="1"/>
          </p:nvPr>
        </p:nvSpPr>
        <p:spPr>
          <a:xfrm>
            <a:off x="921488" y="980044"/>
            <a:ext cx="10058400" cy="5527082"/>
          </a:xfrm>
        </p:spPr>
        <p:txBody>
          <a:bodyPr/>
          <a:lstStyle/>
          <a:p>
            <a:pPr marL="457200" indent="-457200">
              <a:buFont typeface="+mj-lt"/>
              <a:buAutoNum type="arabicPeriod"/>
            </a:pPr>
            <a:r>
              <a:rPr lang="en-US" sz="1800" dirty="0">
                <a:effectLst/>
                <a:latin typeface="Calibri" panose="020F0502020204030204" pitchFamily="34" charset="0"/>
                <a:cs typeface="Calibri" panose="020F0502020204030204" pitchFamily="34" charset="0"/>
              </a:rPr>
              <a:t>Define application requirements.</a:t>
            </a:r>
          </a:p>
          <a:p>
            <a:pPr marL="457200" indent="-457200">
              <a:buFont typeface="+mj-lt"/>
              <a:buAutoNum type="arabicPeriod"/>
            </a:pPr>
            <a:r>
              <a:rPr lang="en-US" sz="1800" dirty="0">
                <a:latin typeface="Calibri" panose="020F0502020204030204" pitchFamily="34" charset="0"/>
                <a:cs typeface="Calibri" panose="020F0502020204030204" pitchFamily="34" charset="0"/>
              </a:rPr>
              <a:t>Create a </a:t>
            </a:r>
            <a:r>
              <a:rPr lang="en-US" sz="1800" dirty="0" err="1">
                <a:latin typeface="Calibri" panose="020F0502020204030204" pitchFamily="34" charset="0"/>
                <a:cs typeface="Calibri" panose="020F0502020204030204" pitchFamily="34" charset="0"/>
              </a:rPr>
              <a:t>Dockerfile</a:t>
            </a:r>
            <a:endParaRPr lang="en-US" sz="1800" dirty="0">
              <a:latin typeface="Calibri" panose="020F0502020204030204" pitchFamily="34" charset="0"/>
              <a:cs typeface="Calibri" panose="020F0502020204030204" pitchFamily="34" charset="0"/>
            </a:endParaRPr>
          </a:p>
          <a:p>
            <a:pPr marL="857250" lvl="1" indent="-457200">
              <a:buFont typeface="+mj-lt"/>
              <a:buAutoNum type="alphaLcParenR"/>
            </a:pPr>
            <a:r>
              <a:rPr lang="en-US" sz="1600" i="0" dirty="0">
                <a:latin typeface="Calibri" panose="020F0502020204030204" pitchFamily="34" charset="0"/>
                <a:cs typeface="Calibri" panose="020F0502020204030204" pitchFamily="34" charset="0"/>
              </a:rPr>
              <a:t>Start with a base image as the operating system layer for your container</a:t>
            </a:r>
          </a:p>
          <a:p>
            <a:pPr marL="857250" lvl="1" indent="-457200">
              <a:buFont typeface="+mj-lt"/>
              <a:buAutoNum type="alphaLcParenR"/>
            </a:pPr>
            <a:r>
              <a:rPr lang="en-US" sz="1600" i="0" dirty="0">
                <a:latin typeface="Calibri" panose="020F0502020204030204" pitchFamily="34" charset="0"/>
                <a:cs typeface="Calibri" panose="020F0502020204030204" pitchFamily="34" charset="0"/>
              </a:rPr>
              <a:t>Set the working directory in the container</a:t>
            </a:r>
          </a:p>
          <a:p>
            <a:pPr marL="857250" lvl="1" indent="-457200">
              <a:buFont typeface="+mj-lt"/>
              <a:buAutoNum type="alphaLcParenR"/>
            </a:pPr>
            <a:r>
              <a:rPr lang="en-US" sz="1600" b="0" i="0" dirty="0">
                <a:latin typeface="Calibri" panose="020F0502020204030204" pitchFamily="34" charset="0"/>
                <a:cs typeface="Calibri" panose="020F0502020204030204" pitchFamily="34" charset="0"/>
              </a:rPr>
              <a:t>Copy your application code to the container using the ‘COPY’ com</a:t>
            </a:r>
            <a:r>
              <a:rPr lang="en-US" sz="1600" i="0" dirty="0">
                <a:latin typeface="Calibri" panose="020F0502020204030204" pitchFamily="34" charset="0"/>
                <a:cs typeface="Calibri" panose="020F0502020204030204" pitchFamily="34" charset="0"/>
              </a:rPr>
              <a:t>mand</a:t>
            </a:r>
          </a:p>
          <a:p>
            <a:pPr marL="857250" lvl="1" indent="-457200">
              <a:buFont typeface="+mj-lt"/>
              <a:buAutoNum type="alphaLcParenR"/>
            </a:pPr>
            <a:r>
              <a:rPr lang="en-US" sz="1600" i="0" dirty="0">
                <a:latin typeface="Calibri" panose="020F0502020204030204" pitchFamily="34" charset="0"/>
                <a:cs typeface="Calibri" panose="020F0502020204030204" pitchFamily="34" charset="0"/>
              </a:rPr>
              <a:t>Add application dependencies using Docker commands like ‘RUN’ to install necessary packages and software</a:t>
            </a:r>
          </a:p>
          <a:p>
            <a:pPr marL="857250" lvl="1" indent="-457200">
              <a:buFont typeface="+mj-lt"/>
              <a:buAutoNum type="alphaLcParenR"/>
            </a:pPr>
            <a:r>
              <a:rPr lang="en-US" sz="1600" b="0" i="0" dirty="0">
                <a:latin typeface="Calibri" panose="020F0502020204030204" pitchFamily="34" charset="0"/>
                <a:cs typeface="Calibri" panose="020F0502020204030204" pitchFamily="34" charset="0"/>
              </a:rPr>
              <a:t>Specify what commands should be run when </a:t>
            </a:r>
            <a:r>
              <a:rPr lang="en-US" sz="1600" i="0" dirty="0">
                <a:latin typeface="Calibri" panose="020F0502020204030204" pitchFamily="34" charset="0"/>
                <a:cs typeface="Calibri" panose="020F0502020204030204" pitchFamily="34" charset="0"/>
              </a:rPr>
              <a:t>starting the container </a:t>
            </a:r>
            <a:r>
              <a:rPr lang="en-US" sz="1600" b="0" i="0" dirty="0">
                <a:latin typeface="Calibri" panose="020F0502020204030204" pitchFamily="34" charset="0"/>
                <a:cs typeface="Calibri" panose="020F0502020204030204" pitchFamily="34" charset="0"/>
              </a:rPr>
              <a:t>using the ‘CMD’ command</a:t>
            </a:r>
          </a:p>
          <a:p>
            <a:pPr marL="457200" indent="-457200">
              <a:buFont typeface="+mj-lt"/>
              <a:buAutoNum type="arabicPeriod"/>
            </a:pPr>
            <a:r>
              <a:rPr lang="en-US" sz="1800" dirty="0">
                <a:latin typeface="Calibri" panose="020F0502020204030204" pitchFamily="34" charset="0"/>
                <a:cs typeface="Calibri" panose="020F0502020204030204" pitchFamily="34" charset="0"/>
              </a:rPr>
              <a:t>Build your docker image based on your </a:t>
            </a:r>
            <a:r>
              <a:rPr lang="en-US" sz="1800" dirty="0" err="1">
                <a:latin typeface="Calibri" panose="020F0502020204030204" pitchFamily="34" charset="0"/>
                <a:cs typeface="Calibri" panose="020F0502020204030204" pitchFamily="34" charset="0"/>
              </a:rPr>
              <a:t>Dockerfile</a:t>
            </a:r>
            <a:endParaRPr lang="en-US" sz="1800" dirty="0">
              <a:latin typeface="Calibri" panose="020F0502020204030204" pitchFamily="34" charset="0"/>
              <a:cs typeface="Calibri" panose="020F0502020204030204" pitchFamily="34" charset="0"/>
            </a:endParaRPr>
          </a:p>
          <a:p>
            <a:pPr marL="0" indent="0">
              <a:buNone/>
            </a:pPr>
            <a:r>
              <a:rPr lang="en-US" sz="1800" b="0" i="0" dirty="0">
                <a:latin typeface="Consolas" panose="020B0609020204030204" pitchFamily="49" charset="0"/>
                <a:cs typeface="Consolas" panose="020B0609020204030204" pitchFamily="49" charset="0"/>
              </a:rPr>
              <a:t>           </a:t>
            </a:r>
            <a:r>
              <a:rPr lang="en-US" sz="1600" b="0" i="0" dirty="0">
                <a:latin typeface="Consolas" panose="020B0609020204030204" pitchFamily="49" charset="0"/>
                <a:cs typeface="Consolas" panose="020B0609020204030204" pitchFamily="49" charset="0"/>
              </a:rPr>
              <a:t>docker build -t </a:t>
            </a:r>
            <a:r>
              <a:rPr lang="en-US" sz="1600" b="0" i="0" dirty="0" err="1">
                <a:latin typeface="Consolas" panose="020B0609020204030204" pitchFamily="49" charset="0"/>
                <a:cs typeface="Consolas" panose="020B0609020204030204" pitchFamily="49" charset="0"/>
              </a:rPr>
              <a:t>app_name</a:t>
            </a:r>
            <a:r>
              <a:rPr lang="en-US" sz="1600" b="0" i="0" dirty="0">
                <a:latin typeface="Consolas" panose="020B0609020204030204" pitchFamily="49" charset="0"/>
                <a:cs typeface="Consolas" panose="020B0609020204030204" pitchFamily="49" charset="0"/>
              </a:rPr>
              <a:t> .</a:t>
            </a:r>
            <a:endParaRPr lang="en-US" sz="1600" b="0" dirty="0">
              <a:latin typeface="Calibri" panose="020F0502020204030204" pitchFamily="34" charset="0"/>
              <a:cs typeface="Calibri" panose="020F0502020204030204" pitchFamily="34" charset="0"/>
            </a:endParaRPr>
          </a:p>
          <a:p>
            <a:pPr marL="457200" indent="-457200">
              <a:buFont typeface="+mj-lt"/>
              <a:buAutoNum type="arabicPeriod" startAt="4"/>
            </a:pPr>
            <a:r>
              <a:rPr lang="en-US" sz="1800" dirty="0">
                <a:latin typeface="Calibri" panose="020F0502020204030204" pitchFamily="34" charset="0"/>
                <a:cs typeface="Calibri" panose="020F0502020204030204" pitchFamily="34" charset="0"/>
              </a:rPr>
              <a:t>Test your app running your container locally.</a:t>
            </a:r>
          </a:p>
          <a:p>
            <a:pPr marL="0" indent="0">
              <a:buNone/>
            </a:pPr>
            <a:r>
              <a:rPr lang="en-US" sz="1800" b="0" i="0" dirty="0">
                <a:latin typeface="Consolas" panose="020B0609020204030204" pitchFamily="49" charset="0"/>
                <a:cs typeface="Consolas" panose="020B0609020204030204" pitchFamily="49" charset="0"/>
              </a:rPr>
              <a:t>           </a:t>
            </a:r>
            <a:r>
              <a:rPr lang="en-US" sz="1600" b="0" i="0" dirty="0">
                <a:latin typeface="Consolas" panose="020B0609020204030204" pitchFamily="49" charset="0"/>
                <a:cs typeface="Consolas" panose="020B0609020204030204" pitchFamily="49" charset="0"/>
              </a:rPr>
              <a:t>docker run</a:t>
            </a:r>
            <a:endParaRPr lang="en-US" sz="1800" b="0" dirty="0">
              <a:latin typeface="Calibri" panose="020F0502020204030204" pitchFamily="34" charset="0"/>
              <a:cs typeface="Calibri" panose="020F0502020204030204" pitchFamily="34" charset="0"/>
            </a:endParaRPr>
          </a:p>
          <a:p>
            <a:pPr marL="457200" indent="-457200">
              <a:buFont typeface="+mj-lt"/>
              <a:buAutoNum type="arabicPeriod" startAt="5"/>
            </a:pPr>
            <a:r>
              <a:rPr lang="en-US" sz="1800" dirty="0">
                <a:latin typeface="Calibri" panose="020F0502020204030204" pitchFamily="34" charset="0"/>
                <a:cs typeface="Calibri" panose="020F0502020204030204" pitchFamily="34" charset="0"/>
              </a:rPr>
              <a:t>Push your Docker image to a container registry (like AWS ECR)</a:t>
            </a:r>
          </a:p>
          <a:p>
            <a:pPr marL="0" indent="0">
              <a:buNone/>
            </a:pPr>
            <a:r>
              <a:rPr lang="en-US" sz="1600" b="0" i="0" dirty="0">
                <a:latin typeface="Consolas" panose="020B0609020204030204" pitchFamily="49" charset="0"/>
                <a:cs typeface="Consolas" panose="020B0609020204030204" pitchFamily="49" charset="0"/>
              </a:rPr>
              <a:t>            docker push </a:t>
            </a:r>
            <a:r>
              <a:rPr lang="en-US" sz="1600" b="0" i="0" dirty="0" err="1">
                <a:latin typeface="Consolas" panose="020B0609020204030204" pitchFamily="49" charset="0"/>
                <a:cs typeface="Consolas" panose="020B0609020204030204" pitchFamily="49" charset="0"/>
              </a:rPr>
              <a:t>app_name</a:t>
            </a:r>
            <a:endParaRPr lang="en-US" sz="1600" b="0" dirty="0">
              <a:latin typeface="Calibri" panose="020F0502020204030204" pitchFamily="34" charset="0"/>
              <a:cs typeface="Calibri" panose="020F0502020204030204" pitchFamily="34" charset="0"/>
            </a:endParaRPr>
          </a:p>
          <a:p>
            <a:pPr marL="457200" indent="-457200">
              <a:buFont typeface="+mj-lt"/>
              <a:buAutoNum type="arabicPeriod" startAt="6"/>
            </a:pPr>
            <a:r>
              <a:rPr lang="en-US" sz="1800" dirty="0">
                <a:latin typeface="Calibri" panose="020F0502020204030204" pitchFamily="34" charset="0"/>
                <a:cs typeface="Calibri" panose="020F0502020204030204" pitchFamily="34" charset="0"/>
              </a:rPr>
              <a:t>Deploy to a production environment in the cloud</a:t>
            </a:r>
            <a:r>
              <a:rPr lang="en-US" sz="1800" b="0" dirty="0">
                <a:latin typeface="Calibri" panose="020F0502020204030204" pitchFamily="34" charset="0"/>
                <a:cs typeface="Calibri" panose="020F0502020204030204" pitchFamily="34" charset="0"/>
              </a:rPr>
              <a:t> choosing a Docker-compatible host (like AWS ECS)</a:t>
            </a:r>
          </a:p>
          <a:p>
            <a:pPr marL="400050" lvl="1" indent="0">
              <a:buNone/>
            </a:pPr>
            <a:endParaRPr lang="en-US" sz="1800" i="0" dirty="0">
              <a:latin typeface="Consolas" panose="020B0609020204030204" pitchFamily="49" charset="0"/>
              <a:cs typeface="Consolas" panose="020B0609020204030204" pitchFamily="49" charset="0"/>
            </a:endParaRPr>
          </a:p>
          <a:p>
            <a:endParaRPr lang="en-US" sz="20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9903046"/>
      </p:ext>
    </p:extLst>
  </p:cSld>
  <p:clrMapOvr>
    <a:masterClrMapping/>
  </p:clrMapOvr>
  <p:transition spd="slow">
    <p:cove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10590</TotalTime>
  <Words>2485</Words>
  <Application>Microsoft Macintosh PowerPoint</Application>
  <PresentationFormat>Panorámica</PresentationFormat>
  <Paragraphs>302</Paragraphs>
  <Slides>22</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Aptos</vt:lpstr>
      <vt:lpstr>Arial</vt:lpstr>
      <vt:lpstr>Calibri</vt:lpstr>
      <vt:lpstr>Consolas</vt:lpstr>
      <vt:lpstr>Times New Roman</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Alejandra Lelo De Larrea Ibarra</dc:creator>
  <cp:lastModifiedBy>Alejandra Lelo De Larrea Ibarra</cp:lastModifiedBy>
  <cp:revision>9</cp:revision>
  <dcterms:created xsi:type="dcterms:W3CDTF">2024-05-11T22:54:43Z</dcterms:created>
  <dcterms:modified xsi:type="dcterms:W3CDTF">2024-05-19T21:14:46Z</dcterms:modified>
</cp:coreProperties>
</file>